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8" r:id="rId3"/>
    <p:sldId id="259" r:id="rId4"/>
    <p:sldId id="260" r:id="rId5"/>
    <p:sldId id="261" r:id="rId6"/>
    <p:sldId id="262" r:id="rId7"/>
    <p:sldId id="263" r:id="rId8"/>
    <p:sldId id="264" r:id="rId9"/>
    <p:sldId id="265" r:id="rId10"/>
  </p:sldIdLst>
  <p:sldSz cx="9144000" cy="5143500" type="screen16x9"/>
  <p:notesSz cx="6858000" cy="9144000"/>
  <p:embeddedFontLst>
    <p:embeddedFont>
      <p:font typeface="Homemade Apple" panose="020B0604020202020204" charset="0"/>
      <p:regular r:id="rId12"/>
    </p:embeddedFont>
    <p:embeddedFont>
      <p:font typeface="Luckiest Guy" panose="020B0604020202020204" charset="0"/>
      <p:regular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dc6b6ba7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dc6b6ba7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dc6b6ba7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dc6b6ba7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c696dbd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c696dbd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c696dbda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c696dbda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c696dbda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c696dbda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696dbda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696dbda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c696dbda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c696dbda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c696dbda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c696dbda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53"/>
        <p:cNvGrpSpPr/>
        <p:nvPr/>
      </p:nvGrpSpPr>
      <p:grpSpPr>
        <a:xfrm>
          <a:off x="0" y="0"/>
          <a:ext cx="0" cy="0"/>
          <a:chOff x="0" y="0"/>
          <a:chExt cx="0" cy="0"/>
        </a:xfrm>
      </p:grpSpPr>
      <p:pic>
        <p:nvPicPr>
          <p:cNvPr id="1026" name="Picture 2" descr="Brand Generosity: What is It and How Can My Business Achieve It?">
            <a:extLst>
              <a:ext uri="{FF2B5EF4-FFF2-40B4-BE49-F238E27FC236}">
                <a16:creationId xmlns:a16="http://schemas.microsoft.com/office/drawing/2014/main" id="{0716FCC9-7093-48FD-A27E-CFB794900A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532" b="7115"/>
          <a:stretch/>
        </p:blipFill>
        <p:spPr bwMode="auto">
          <a:xfrm>
            <a:off x="-1" y="0"/>
            <a:ext cx="9193619" cy="5143500"/>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54;p13"/>
          <p:cNvSpPr txBox="1"/>
          <p:nvPr/>
        </p:nvSpPr>
        <p:spPr>
          <a:xfrm>
            <a:off x="942755" y="181700"/>
            <a:ext cx="6939516" cy="69725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002060"/>
                </a:solidFill>
                <a:latin typeface="Luckiest Guy"/>
                <a:ea typeface="Luckiest Guy"/>
                <a:cs typeface="Luckiest Guy"/>
                <a:sym typeface="Luckiest Guy"/>
              </a:rPr>
              <a:t>Virtue of Generosity</a:t>
            </a:r>
            <a:endParaRPr sz="4000" dirty="0">
              <a:solidFill>
                <a:srgbClr val="002060"/>
              </a:solidFill>
              <a:latin typeface="Luckiest Guy"/>
              <a:ea typeface="Luckiest Guy"/>
              <a:cs typeface="Luckiest Guy"/>
              <a:sym typeface="Luckiest Guy"/>
            </a:endParaRPr>
          </a:p>
          <a:p>
            <a:pPr marL="0" lvl="0" indent="0" algn="l" rtl="0">
              <a:spcBef>
                <a:spcPts val="0"/>
              </a:spcBef>
              <a:spcAft>
                <a:spcPts val="0"/>
              </a:spcAft>
              <a:buNone/>
            </a:pPr>
            <a:endParaRPr sz="4000" dirty="0">
              <a:solidFill>
                <a:srgbClr val="002060"/>
              </a:solidFill>
              <a:latin typeface="Luckiest Guy"/>
              <a:ea typeface="Luckiest Guy"/>
              <a:cs typeface="Luckiest Guy"/>
              <a:sym typeface="Luckiest Guy"/>
            </a:endParaRPr>
          </a:p>
          <a:p>
            <a:pPr marL="0" lvl="0" indent="0" algn="l" rtl="0">
              <a:spcBef>
                <a:spcPts val="0"/>
              </a:spcBef>
              <a:spcAft>
                <a:spcPts val="0"/>
              </a:spcAft>
              <a:buNone/>
            </a:pPr>
            <a:endParaRPr sz="4000" dirty="0">
              <a:solidFill>
                <a:srgbClr val="002060"/>
              </a:solidFill>
              <a:latin typeface="Times New Roman"/>
              <a:ea typeface="Times New Roman"/>
              <a:cs typeface="Times New Roman"/>
              <a:sym typeface="Times New Roman"/>
            </a:endParaRPr>
          </a:p>
        </p:txBody>
      </p:sp>
      <p:sp>
        <p:nvSpPr>
          <p:cNvPr id="2" name="Rectangle 1">
            <a:extLst>
              <a:ext uri="{FF2B5EF4-FFF2-40B4-BE49-F238E27FC236}">
                <a16:creationId xmlns:a16="http://schemas.microsoft.com/office/drawing/2014/main" id="{7003D1F8-933F-4158-9894-E1C2714646F8}"/>
              </a:ext>
            </a:extLst>
          </p:cNvPr>
          <p:cNvSpPr/>
          <p:nvPr/>
        </p:nvSpPr>
        <p:spPr>
          <a:xfrm>
            <a:off x="1345017" y="1358369"/>
            <a:ext cx="6503581" cy="3170099"/>
          </a:xfrm>
          <a:prstGeom prst="rect">
            <a:avLst/>
          </a:prstGeom>
        </p:spPr>
        <p:txBody>
          <a:bodyPr wrap="square">
            <a:spAutoFit/>
          </a:bodyPr>
          <a:lstStyle/>
          <a:p>
            <a:pPr lvl="0" algn="ctr">
              <a:lnSpc>
                <a:spcPts val="4000"/>
              </a:lnSpc>
            </a:pPr>
            <a:r>
              <a:rPr lang="en-US" sz="4000" b="1" dirty="0">
                <a:solidFill>
                  <a:srgbClr val="002060"/>
                </a:solidFill>
                <a:latin typeface="Times New Roman"/>
                <a:ea typeface="Times New Roman"/>
                <a:cs typeface="Times New Roman"/>
                <a:sym typeface="Times New Roman"/>
              </a:rPr>
              <a:t>Generosity is the virtue of giving and not taking. Generosity is giving to another person without expecting anything in return.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64"/>
        <p:cNvGrpSpPr/>
        <p:nvPr/>
      </p:nvGrpSpPr>
      <p:grpSpPr>
        <a:xfrm>
          <a:off x="0" y="0"/>
          <a:ext cx="0" cy="0"/>
          <a:chOff x="0" y="0"/>
          <a:chExt cx="0" cy="0"/>
        </a:xfrm>
      </p:grpSpPr>
      <p:pic>
        <p:nvPicPr>
          <p:cNvPr id="3" name="Picture 2" descr="Brand Generosity: What is It and How Can My Business Achieve It?">
            <a:extLst>
              <a:ext uri="{FF2B5EF4-FFF2-40B4-BE49-F238E27FC236}">
                <a16:creationId xmlns:a16="http://schemas.microsoft.com/office/drawing/2014/main" id="{5A8AA67D-F844-4B48-8D44-A8643EC3D2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532" b="7115"/>
          <a:stretch/>
        </p:blipFill>
        <p:spPr bwMode="auto">
          <a:xfrm>
            <a:off x="-1" y="0"/>
            <a:ext cx="9193619" cy="5143500"/>
          </a:xfrm>
          <a:prstGeom prst="rect">
            <a:avLst/>
          </a:prstGeom>
          <a:noFill/>
          <a:extLst>
            <a:ext uri="{909E8E84-426E-40DD-AFC4-6F175D3DCCD1}">
              <a14:hiddenFill xmlns:a14="http://schemas.microsoft.com/office/drawing/2010/main">
                <a:solidFill>
                  <a:srgbClr val="FFFFFF"/>
                </a:solidFill>
              </a14:hiddenFill>
            </a:ext>
          </a:extLst>
        </p:spPr>
      </p:pic>
      <p:sp>
        <p:nvSpPr>
          <p:cNvPr id="65" name="Google Shape;65;p15"/>
          <p:cNvSpPr txBox="1"/>
          <p:nvPr/>
        </p:nvSpPr>
        <p:spPr>
          <a:xfrm>
            <a:off x="83850" y="69875"/>
            <a:ext cx="8959200" cy="46013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GENEROUS PERSON</a:t>
            </a:r>
            <a:r>
              <a:rPr lang="en" sz="2800" b="1" dirty="0">
                <a:solidFill>
                  <a:srgbClr val="002060"/>
                </a:solidFill>
                <a:latin typeface="Times New Roman" panose="02020603050405020304" pitchFamily="18" charset="0"/>
                <a:cs typeface="Times New Roman" panose="02020603050405020304" pitchFamily="18" charset="0"/>
              </a:rPr>
              <a:t>….</a:t>
            </a:r>
            <a:endParaRPr sz="2800" b="1" dirty="0">
              <a:solidFill>
                <a:srgbClr val="002060"/>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Cares - want</a:t>
            </a:r>
            <a:r>
              <a:rPr lang="en-US" sz="2800" b="1" dirty="0">
                <a:solidFill>
                  <a:srgbClr val="002060"/>
                </a:solidFill>
                <a:latin typeface="Times New Roman" panose="02020603050405020304" pitchFamily="18" charset="0"/>
                <a:cs typeface="Times New Roman" panose="02020603050405020304" pitchFamily="18" charset="0"/>
              </a:rPr>
              <a:t>s</a:t>
            </a:r>
            <a:r>
              <a:rPr lang="en" sz="2800" b="1" dirty="0">
                <a:solidFill>
                  <a:srgbClr val="002060"/>
                </a:solidFill>
                <a:latin typeface="Times New Roman" panose="02020603050405020304" pitchFamily="18" charset="0"/>
                <a:cs typeface="Times New Roman" panose="02020603050405020304" pitchFamily="18" charset="0"/>
              </a:rPr>
              <a:t> to make a difference</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Has no expectations - do</a:t>
            </a:r>
            <a:r>
              <a:rPr lang="en-US" sz="2800" b="1" dirty="0">
                <a:solidFill>
                  <a:srgbClr val="002060"/>
                </a:solidFill>
                <a:latin typeface="Times New Roman" panose="02020603050405020304" pitchFamily="18" charset="0"/>
                <a:cs typeface="Times New Roman" panose="02020603050405020304" pitchFamily="18" charset="0"/>
              </a:rPr>
              <a:t>es</a:t>
            </a:r>
            <a:r>
              <a:rPr lang="en" sz="2800" b="1" dirty="0">
                <a:solidFill>
                  <a:srgbClr val="002060"/>
                </a:solidFill>
                <a:latin typeface="Times New Roman" panose="02020603050405020304" pitchFamily="18" charset="0"/>
                <a:cs typeface="Times New Roman" panose="02020603050405020304" pitchFamily="18" charset="0"/>
              </a:rPr>
              <a:t>n’t want anything in return</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Is optimistic – </a:t>
            </a:r>
            <a:r>
              <a:rPr lang="en-US" sz="2800" b="1" dirty="0">
                <a:solidFill>
                  <a:srgbClr val="002060"/>
                </a:solidFill>
                <a:latin typeface="Times New Roman" panose="02020603050405020304" pitchFamily="18" charset="0"/>
                <a:cs typeface="Times New Roman" panose="02020603050405020304" pitchFamily="18" charset="0"/>
              </a:rPr>
              <a:t>always sees the good</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Is humble--do</a:t>
            </a:r>
            <a:r>
              <a:rPr lang="en-US" sz="2800" b="1" dirty="0">
                <a:solidFill>
                  <a:srgbClr val="002060"/>
                </a:solidFill>
                <a:latin typeface="Times New Roman" panose="02020603050405020304" pitchFamily="18" charset="0"/>
                <a:cs typeface="Times New Roman" panose="02020603050405020304" pitchFamily="18" charset="0"/>
              </a:rPr>
              <a:t>es</a:t>
            </a:r>
            <a:r>
              <a:rPr lang="en" sz="2800" b="1" dirty="0">
                <a:solidFill>
                  <a:srgbClr val="002060"/>
                </a:solidFill>
                <a:latin typeface="Times New Roman" panose="02020603050405020304" pitchFamily="18" charset="0"/>
                <a:cs typeface="Times New Roman" panose="02020603050405020304" pitchFamily="18" charset="0"/>
              </a:rPr>
              <a:t> not do it to impress others</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Ha</a:t>
            </a:r>
            <a:r>
              <a:rPr lang="en-US" sz="2800" b="1" dirty="0">
                <a:solidFill>
                  <a:srgbClr val="002060"/>
                </a:solidFill>
                <a:latin typeface="Times New Roman" panose="02020603050405020304" pitchFamily="18" charset="0"/>
                <a:cs typeface="Times New Roman" panose="02020603050405020304" pitchFamily="18" charset="0"/>
              </a:rPr>
              <a:t>s</a:t>
            </a:r>
            <a:r>
              <a:rPr lang="en" sz="2800" b="1" dirty="0">
                <a:solidFill>
                  <a:srgbClr val="002060"/>
                </a:solidFill>
                <a:latin typeface="Times New Roman" panose="02020603050405020304" pitchFamily="18" charset="0"/>
                <a:cs typeface="Times New Roman" panose="02020603050405020304" pitchFamily="18" charset="0"/>
              </a:rPr>
              <a:t> purpose-understand</a:t>
            </a:r>
            <a:r>
              <a:rPr lang="en-US" sz="2800" b="1" dirty="0">
                <a:solidFill>
                  <a:srgbClr val="002060"/>
                </a:solidFill>
                <a:latin typeface="Times New Roman" panose="02020603050405020304" pitchFamily="18" charset="0"/>
                <a:cs typeface="Times New Roman" panose="02020603050405020304" pitchFamily="18" charset="0"/>
              </a:rPr>
              <a:t>s</a:t>
            </a:r>
            <a:r>
              <a:rPr lang="en" sz="2800" b="1" dirty="0">
                <a:solidFill>
                  <a:srgbClr val="002060"/>
                </a:solidFill>
                <a:latin typeface="Times New Roman" panose="02020603050405020304" pitchFamily="18" charset="0"/>
                <a:cs typeface="Times New Roman" panose="02020603050405020304" pitchFamily="18" charset="0"/>
              </a:rPr>
              <a:t> life is more than just about them </a:t>
            </a: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Is energetic-</a:t>
            </a:r>
            <a:r>
              <a:rPr lang="en-US" sz="2800" b="1" dirty="0">
                <a:solidFill>
                  <a:srgbClr val="002060"/>
                </a:solidFill>
                <a:latin typeface="Times New Roman" panose="02020603050405020304" pitchFamily="18" charset="0"/>
                <a:cs typeface="Times New Roman" panose="02020603050405020304" pitchFamily="18" charset="0"/>
              </a:rPr>
              <a:t>doesn’t</a:t>
            </a:r>
            <a:r>
              <a:rPr lang="en" sz="2800" b="1" dirty="0">
                <a:solidFill>
                  <a:srgbClr val="002060"/>
                </a:solidFill>
                <a:latin typeface="Times New Roman" panose="02020603050405020304" pitchFamily="18" charset="0"/>
                <a:cs typeface="Times New Roman" panose="02020603050405020304" pitchFamily="18" charset="0"/>
              </a:rPr>
              <a:t> waste time or energy, </a:t>
            </a:r>
            <a:r>
              <a:rPr lang="en-US" sz="2800" b="1" dirty="0">
                <a:solidFill>
                  <a:srgbClr val="002060"/>
                </a:solidFill>
                <a:latin typeface="Times New Roman" panose="02020603050405020304" pitchFamily="18" charset="0"/>
                <a:cs typeface="Times New Roman" panose="02020603050405020304" pitchFamily="18" charset="0"/>
              </a:rPr>
              <a:t>is</a:t>
            </a:r>
            <a:r>
              <a:rPr lang="en" sz="2800" b="1" dirty="0">
                <a:solidFill>
                  <a:srgbClr val="002060"/>
                </a:solidFill>
                <a:latin typeface="Times New Roman" panose="02020603050405020304" pitchFamily="18" charset="0"/>
                <a:cs typeface="Times New Roman" panose="02020603050405020304" pitchFamily="18" charset="0"/>
              </a:rPr>
              <a:t> not lazy</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r>
              <a:rPr lang="en" sz="2800" b="1" dirty="0">
                <a:solidFill>
                  <a:srgbClr val="002060"/>
                </a:solidFill>
                <a:latin typeface="Times New Roman" panose="02020603050405020304" pitchFamily="18" charset="0"/>
                <a:cs typeface="Times New Roman" panose="02020603050405020304" pitchFamily="18" charset="0"/>
              </a:rPr>
              <a:t>Is a leader-they see a need and act; </a:t>
            </a:r>
            <a:r>
              <a:rPr lang="en-US" sz="2800" b="1" dirty="0">
                <a:solidFill>
                  <a:srgbClr val="002060"/>
                </a:solidFill>
                <a:latin typeface="Times New Roman" panose="02020603050405020304" pitchFamily="18" charset="0"/>
                <a:cs typeface="Times New Roman" panose="02020603050405020304" pitchFamily="18" charset="0"/>
              </a:rPr>
              <a:t>they </a:t>
            </a:r>
            <a:r>
              <a:rPr lang="en" sz="2800" b="1" dirty="0">
                <a:solidFill>
                  <a:srgbClr val="002060"/>
                </a:solidFill>
                <a:latin typeface="Times New Roman" panose="02020603050405020304" pitchFamily="18" charset="0"/>
                <a:cs typeface="Times New Roman" panose="02020603050405020304" pitchFamily="18" charset="0"/>
              </a:rPr>
              <a:t>ins</a:t>
            </a:r>
            <a:r>
              <a:rPr lang="en-US" sz="2800" b="1" dirty="0" err="1">
                <a:solidFill>
                  <a:srgbClr val="002060"/>
                </a:solidFill>
                <a:latin typeface="Times New Roman" panose="02020603050405020304" pitchFamily="18" charset="0"/>
                <a:cs typeface="Times New Roman" panose="02020603050405020304" pitchFamily="18" charset="0"/>
              </a:rPr>
              <a:t>pire</a:t>
            </a:r>
            <a:r>
              <a:rPr lang="en" sz="2800" b="1" dirty="0">
                <a:solidFill>
                  <a:srgbClr val="002060"/>
                </a:solidFill>
                <a:latin typeface="Times New Roman" panose="02020603050405020304" pitchFamily="18" charset="0"/>
                <a:cs typeface="Times New Roman" panose="02020603050405020304" pitchFamily="18" charset="0"/>
              </a:rPr>
              <a:t> others to do good too</a:t>
            </a:r>
            <a:endParaRPr sz="2800" b="1" dirty="0">
              <a:solidFill>
                <a:srgbClr val="002060"/>
              </a:solidFill>
              <a:latin typeface="Times New Roman" panose="02020603050405020304" pitchFamily="18" charset="0"/>
              <a:cs typeface="Times New Roman" panose="02020603050405020304" pitchFamily="18" charset="0"/>
            </a:endParaRPr>
          </a:p>
          <a:p>
            <a:pPr marL="457200" lvl="0" indent="-381000" algn="l" rtl="0">
              <a:spcBef>
                <a:spcPts val="0"/>
              </a:spcBef>
              <a:spcAft>
                <a:spcPts val="0"/>
              </a:spcAft>
              <a:buSzPts val="2400"/>
              <a:buChar char="●"/>
            </a:pPr>
            <a:endParaRPr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69"/>
        <p:cNvGrpSpPr/>
        <p:nvPr/>
      </p:nvGrpSpPr>
      <p:grpSpPr>
        <a:xfrm>
          <a:off x="0" y="0"/>
          <a:ext cx="0" cy="0"/>
          <a:chOff x="0" y="0"/>
          <a:chExt cx="0" cy="0"/>
        </a:xfrm>
      </p:grpSpPr>
      <p:sp>
        <p:nvSpPr>
          <p:cNvPr id="70" name="Google Shape;70;p16"/>
          <p:cNvSpPr/>
          <p:nvPr/>
        </p:nvSpPr>
        <p:spPr>
          <a:xfrm>
            <a:off x="360725" y="1477863"/>
            <a:ext cx="8177400" cy="24522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txBox="1"/>
          <p:nvPr/>
        </p:nvSpPr>
        <p:spPr>
          <a:xfrm>
            <a:off x="735940" y="2026410"/>
            <a:ext cx="7865700" cy="238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700" dirty="0">
              <a:latin typeface="Luckiest Guy"/>
              <a:ea typeface="Luckiest Guy"/>
              <a:cs typeface="Luckiest Guy"/>
              <a:sym typeface="Luckiest Guy"/>
            </a:endParaRPr>
          </a:p>
          <a:p>
            <a:pPr marL="0" lvl="0" indent="0" algn="ctr" rtl="0">
              <a:spcBef>
                <a:spcPts val="0"/>
              </a:spcBef>
              <a:spcAft>
                <a:spcPts val="0"/>
              </a:spcAft>
              <a:buNone/>
            </a:pPr>
            <a:r>
              <a:rPr lang="en" sz="4100" dirty="0">
                <a:latin typeface="Luckiest Guy"/>
                <a:ea typeface="Luckiest Guy"/>
                <a:cs typeface="Luckiest Guy"/>
                <a:sym typeface="Luckiest Guy"/>
              </a:rPr>
              <a:t>The Miracle of the Loaves and Fish</a:t>
            </a:r>
            <a:endParaRPr sz="4100" dirty="0">
              <a:latin typeface="Luckiest Guy"/>
              <a:ea typeface="Luckiest Guy"/>
              <a:cs typeface="Luckiest Guy"/>
              <a:sym typeface="Luckiest Guy"/>
            </a:endParaRPr>
          </a:p>
          <a:p>
            <a:pPr marL="0" lvl="0" indent="0" algn="ctr" rtl="0">
              <a:spcBef>
                <a:spcPts val="0"/>
              </a:spcBef>
              <a:spcAft>
                <a:spcPts val="0"/>
              </a:spcAft>
              <a:buNone/>
            </a:pPr>
            <a:endParaRPr sz="4100" dirty="0">
              <a:latin typeface="Luckiest Guy"/>
              <a:ea typeface="Luckiest Guy"/>
              <a:cs typeface="Luckiest Guy"/>
              <a:sym typeface="Luckiest Guy"/>
            </a:endParaRPr>
          </a:p>
        </p:txBody>
      </p:sp>
      <p:sp>
        <p:nvSpPr>
          <p:cNvPr id="72" name="Google Shape;72;p16"/>
          <p:cNvSpPr txBox="1"/>
          <p:nvPr/>
        </p:nvSpPr>
        <p:spPr>
          <a:xfrm>
            <a:off x="1196650" y="4729475"/>
            <a:ext cx="7865700" cy="327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999999"/>
                </a:solidFill>
                <a:latin typeface="Homemade Apple"/>
                <a:ea typeface="Homemade Apple"/>
                <a:cs typeface="Homemade Apple"/>
                <a:sym typeface="Homemade Apple"/>
              </a:rPr>
              <a:t>#Hyperdoc Template created by Kelly Hilton. Adapted by</a:t>
            </a:r>
            <a:r>
              <a:rPr lang="en" sz="1200" b="1">
                <a:solidFill>
                  <a:srgbClr val="999999"/>
                </a:solidFill>
                <a:latin typeface="Homemade Apple"/>
                <a:ea typeface="Homemade Apple"/>
                <a:cs typeface="Homemade Apple"/>
                <a:sym typeface="Homemade Apple"/>
              </a:rPr>
              <a:t> Sr. Ignacia Carrillo, FMA</a:t>
            </a:r>
            <a:endParaRPr sz="1200" b="1">
              <a:solidFill>
                <a:srgbClr val="999999"/>
              </a:solidFill>
              <a:latin typeface="Homemade Apple"/>
              <a:ea typeface="Homemade Apple"/>
              <a:cs typeface="Homemade Apple"/>
              <a:sym typeface="Homemade Apple"/>
            </a:endParaRPr>
          </a:p>
        </p:txBody>
      </p:sp>
      <p:pic>
        <p:nvPicPr>
          <p:cNvPr id="5" name="Google Shape;96;p20">
            <a:extLst>
              <a:ext uri="{FF2B5EF4-FFF2-40B4-BE49-F238E27FC236}">
                <a16:creationId xmlns:a16="http://schemas.microsoft.com/office/drawing/2014/main" id="{ECC22FF1-7BEE-4CEB-AD6B-7CA8FF22DC6D}"/>
              </a:ext>
            </a:extLst>
          </p:cNvPr>
          <p:cNvPicPr preferRelativeResize="0"/>
          <p:nvPr/>
        </p:nvPicPr>
        <p:blipFill>
          <a:blip r:embed="rId3">
            <a:alphaModFix/>
          </a:blip>
          <a:stretch>
            <a:fillRect/>
          </a:stretch>
        </p:blipFill>
        <p:spPr>
          <a:xfrm>
            <a:off x="2756161" y="355733"/>
            <a:ext cx="3631678" cy="221601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76"/>
        <p:cNvGrpSpPr/>
        <p:nvPr/>
      </p:nvGrpSpPr>
      <p:grpSpPr>
        <a:xfrm>
          <a:off x="0" y="0"/>
          <a:ext cx="0" cy="0"/>
          <a:chOff x="0" y="0"/>
          <a:chExt cx="0" cy="0"/>
        </a:xfrm>
      </p:grpSpPr>
      <p:sp>
        <p:nvSpPr>
          <p:cNvPr id="77" name="Google Shape;77;p17"/>
          <p:cNvSpPr txBox="1"/>
          <p:nvPr/>
        </p:nvSpPr>
        <p:spPr>
          <a:xfrm>
            <a:off x="80650" y="0"/>
            <a:ext cx="9144000" cy="51435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dk1"/>
                </a:solidFill>
                <a:latin typeface="Luckiest Guy"/>
                <a:ea typeface="Luckiest Guy"/>
                <a:cs typeface="Luckiest Guy"/>
                <a:sym typeface="Luckiest Guy"/>
              </a:rPr>
              <a:t>Mark 8: 1-10</a:t>
            </a:r>
            <a:endParaRPr sz="4000" dirty="0">
              <a:solidFill>
                <a:schemeClr val="dk1"/>
              </a:solidFill>
              <a:latin typeface="Luckiest Guy"/>
              <a:ea typeface="Luckiest Guy"/>
              <a:cs typeface="Luckiest Guy"/>
              <a:sym typeface="Luckiest Guy"/>
            </a:endParaRPr>
          </a:p>
          <a:p>
            <a:pPr marL="0" lvl="0" indent="0" algn="l" rtl="0">
              <a:spcBef>
                <a:spcPts val="0"/>
              </a:spcBef>
              <a:spcAft>
                <a:spcPts val="0"/>
              </a:spcAft>
              <a:buClr>
                <a:schemeClr val="dk1"/>
              </a:buClr>
              <a:buSzPts val="1100"/>
              <a:buFont typeface="Arial"/>
              <a:buNone/>
            </a:pPr>
            <a:r>
              <a:rPr lang="en" sz="2000" b="1" dirty="0">
                <a:solidFill>
                  <a:schemeClr val="dk1"/>
                </a:solidFill>
                <a:latin typeface="Times New Roman"/>
                <a:ea typeface="Times New Roman"/>
                <a:cs typeface="Times New Roman"/>
                <a:sym typeface="Times New Roman"/>
              </a:rPr>
              <a:t>When Jesus saw how eager the crowds were to  hear Him, taking pity on them, He taught them and healed the sick.  Toward evening, some of the apostles asked Jesus to send the crowd away for it was near their suppertime.</a:t>
            </a:r>
            <a:endParaRPr sz="2000" b="1" dirty="0">
              <a:solidFill>
                <a:schemeClr val="dk1"/>
              </a:solidFill>
              <a:latin typeface="Times New Roman"/>
              <a:ea typeface="Times New Roman"/>
              <a:cs typeface="Times New Roman"/>
              <a:sym typeface="Times New Roman"/>
            </a:endParaRPr>
          </a:p>
        </p:txBody>
      </p:sp>
      <p:pic>
        <p:nvPicPr>
          <p:cNvPr id="78" name="Google Shape;78;p17"/>
          <p:cNvPicPr preferRelativeResize="0"/>
          <p:nvPr/>
        </p:nvPicPr>
        <p:blipFill>
          <a:blip r:embed="rId3">
            <a:alphaModFix/>
          </a:blip>
          <a:stretch>
            <a:fillRect/>
          </a:stretch>
        </p:blipFill>
        <p:spPr>
          <a:xfrm>
            <a:off x="1962262" y="1894674"/>
            <a:ext cx="5380776" cy="3142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82"/>
        <p:cNvGrpSpPr/>
        <p:nvPr/>
      </p:nvGrpSpPr>
      <p:grpSpPr>
        <a:xfrm>
          <a:off x="0" y="0"/>
          <a:ext cx="0" cy="0"/>
          <a:chOff x="0" y="0"/>
          <a:chExt cx="0" cy="0"/>
        </a:xfrm>
      </p:grpSpPr>
      <p:sp>
        <p:nvSpPr>
          <p:cNvPr id="83" name="Google Shape;83;p18"/>
          <p:cNvSpPr txBox="1"/>
          <p:nvPr/>
        </p:nvSpPr>
        <p:spPr>
          <a:xfrm>
            <a:off x="0" y="0"/>
            <a:ext cx="9078300" cy="50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chemeClr val="bg1"/>
                </a:solidFill>
              </a:rPr>
              <a:t>But Jesus said to them, “They need not go away. You can give them food to eat.” Phillip looked at the great crowd, over five thousand men, besides women and children, and he said,”thirty dollars worth of bread would not be enough to give everyone even a little piece.”</a:t>
            </a:r>
            <a:endParaRPr sz="2100" b="1" dirty="0">
              <a:solidFill>
                <a:schemeClr val="bg1"/>
              </a:solidFill>
            </a:endParaRPr>
          </a:p>
          <a:p>
            <a:pPr marL="0" lvl="0" indent="0" algn="l" rtl="0">
              <a:spcBef>
                <a:spcPts val="0"/>
              </a:spcBef>
              <a:spcAft>
                <a:spcPts val="0"/>
              </a:spcAft>
              <a:buNone/>
            </a:pPr>
            <a:endParaRPr sz="2100" b="1" dirty="0">
              <a:solidFill>
                <a:schemeClr val="bg1"/>
              </a:solidFill>
            </a:endParaRPr>
          </a:p>
        </p:txBody>
      </p:sp>
      <p:pic>
        <p:nvPicPr>
          <p:cNvPr id="84" name="Google Shape;84;p18"/>
          <p:cNvPicPr preferRelativeResize="0"/>
          <p:nvPr/>
        </p:nvPicPr>
        <p:blipFill>
          <a:blip r:embed="rId3">
            <a:alphaModFix/>
          </a:blip>
          <a:stretch>
            <a:fillRect/>
          </a:stretch>
        </p:blipFill>
        <p:spPr>
          <a:xfrm>
            <a:off x="2068150" y="1410100"/>
            <a:ext cx="5250949" cy="3612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88"/>
        <p:cNvGrpSpPr/>
        <p:nvPr/>
      </p:nvGrpSpPr>
      <p:grpSpPr>
        <a:xfrm>
          <a:off x="0" y="0"/>
          <a:ext cx="0" cy="0"/>
          <a:chOff x="0" y="0"/>
          <a:chExt cx="0" cy="0"/>
        </a:xfrm>
      </p:grpSpPr>
      <p:sp>
        <p:nvSpPr>
          <p:cNvPr id="89" name="Google Shape;89;p19"/>
          <p:cNvSpPr txBox="1"/>
          <p:nvPr/>
        </p:nvSpPr>
        <p:spPr>
          <a:xfrm>
            <a:off x="53725" y="147725"/>
            <a:ext cx="9011100" cy="48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t>Then another of the apostles, Andrew, Peter’s brother, said to Jesus,”There is a boy here who has five loaves of barley and two dried fishes. But what use would they be among so many people?” Jesus said to the apostles, “ Go out among the people and divide them into groups of fifty and a hundred, and tell them to sit down.”</a:t>
            </a:r>
            <a:endParaRPr sz="2100" b="1"/>
          </a:p>
        </p:txBody>
      </p:sp>
      <p:pic>
        <p:nvPicPr>
          <p:cNvPr id="90" name="Google Shape;90;p19"/>
          <p:cNvPicPr preferRelativeResize="0"/>
          <p:nvPr/>
        </p:nvPicPr>
        <p:blipFill>
          <a:blip r:embed="rId3">
            <a:alphaModFix/>
          </a:blip>
          <a:stretch>
            <a:fillRect/>
          </a:stretch>
        </p:blipFill>
        <p:spPr>
          <a:xfrm>
            <a:off x="2345755" y="1917450"/>
            <a:ext cx="4638125" cy="30783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94"/>
        <p:cNvGrpSpPr/>
        <p:nvPr/>
      </p:nvGrpSpPr>
      <p:grpSpPr>
        <a:xfrm>
          <a:off x="0" y="0"/>
          <a:ext cx="0" cy="0"/>
          <a:chOff x="0" y="0"/>
          <a:chExt cx="0" cy="0"/>
        </a:xfrm>
      </p:grpSpPr>
      <p:sp>
        <p:nvSpPr>
          <p:cNvPr id="95" name="Google Shape;95;p20"/>
          <p:cNvSpPr txBox="1"/>
          <p:nvPr/>
        </p:nvSpPr>
        <p:spPr>
          <a:xfrm>
            <a:off x="80575" y="94000"/>
            <a:ext cx="8970900" cy="49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bg1"/>
                </a:solidFill>
              </a:rPr>
              <a:t>So the people all sat down upon the green grass, and they watched Jesus as He took into His hands the five loaves and the two fish which the boy had brought.  He looked up to heaven to thank His Father and blessed the food. He then broke the loaves and the dried fish and gave the pieces to the apostles.  They went among the people and gave to everyone bread and fish, as much as each needed.  So they all ate and had enough. </a:t>
            </a:r>
            <a:endParaRPr sz="1800" b="1" dirty="0">
              <a:solidFill>
                <a:schemeClr val="bg1"/>
              </a:solidFill>
            </a:endParaRPr>
          </a:p>
        </p:txBody>
      </p:sp>
      <p:pic>
        <p:nvPicPr>
          <p:cNvPr id="96" name="Google Shape;96;p20"/>
          <p:cNvPicPr preferRelativeResize="0"/>
          <p:nvPr/>
        </p:nvPicPr>
        <p:blipFill>
          <a:blip r:embed="rId3">
            <a:alphaModFix/>
          </a:blip>
          <a:stretch>
            <a:fillRect/>
          </a:stretch>
        </p:blipFill>
        <p:spPr>
          <a:xfrm>
            <a:off x="4912825" y="2027650"/>
            <a:ext cx="4044650" cy="3035250"/>
          </a:xfrm>
          <a:prstGeom prst="rect">
            <a:avLst/>
          </a:prstGeom>
          <a:noFill/>
          <a:ln>
            <a:noFill/>
          </a:ln>
        </p:spPr>
      </p:pic>
      <p:pic>
        <p:nvPicPr>
          <p:cNvPr id="97" name="Google Shape;97;p20"/>
          <p:cNvPicPr preferRelativeResize="0"/>
          <p:nvPr/>
        </p:nvPicPr>
        <p:blipFill>
          <a:blip r:embed="rId4">
            <a:alphaModFix/>
          </a:blip>
          <a:stretch>
            <a:fillRect/>
          </a:stretch>
        </p:blipFill>
        <p:spPr>
          <a:xfrm>
            <a:off x="80575" y="2018800"/>
            <a:ext cx="4404875" cy="3124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01"/>
        <p:cNvGrpSpPr/>
        <p:nvPr/>
      </p:nvGrpSpPr>
      <p:grpSpPr>
        <a:xfrm>
          <a:off x="0" y="0"/>
          <a:ext cx="0" cy="0"/>
          <a:chOff x="0" y="0"/>
          <a:chExt cx="0" cy="0"/>
        </a:xfrm>
      </p:grpSpPr>
      <p:sp>
        <p:nvSpPr>
          <p:cNvPr id="102" name="Google Shape;102;p21"/>
          <p:cNvSpPr txBox="1"/>
          <p:nvPr/>
        </p:nvSpPr>
        <p:spPr>
          <a:xfrm>
            <a:off x="53725" y="0"/>
            <a:ext cx="9024600" cy="49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t>Then Jesus said, “Gather up the pieces of food that are left, so that nothing may be wasted.”  Twelve baskets of food were left. </a:t>
            </a:r>
            <a:endParaRPr sz="2900" b="1"/>
          </a:p>
        </p:txBody>
      </p:sp>
      <p:pic>
        <p:nvPicPr>
          <p:cNvPr id="103" name="Google Shape;103;p21"/>
          <p:cNvPicPr preferRelativeResize="0"/>
          <p:nvPr/>
        </p:nvPicPr>
        <p:blipFill>
          <a:blip r:embed="rId3">
            <a:alphaModFix/>
          </a:blip>
          <a:stretch>
            <a:fillRect/>
          </a:stretch>
        </p:blipFill>
        <p:spPr>
          <a:xfrm>
            <a:off x="1761100" y="1607350"/>
            <a:ext cx="5814375" cy="3596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07"/>
        <p:cNvGrpSpPr/>
        <p:nvPr/>
      </p:nvGrpSpPr>
      <p:grpSpPr>
        <a:xfrm>
          <a:off x="0" y="0"/>
          <a:ext cx="0" cy="0"/>
          <a:chOff x="0" y="0"/>
          <a:chExt cx="0" cy="0"/>
        </a:xfrm>
      </p:grpSpPr>
      <p:sp>
        <p:nvSpPr>
          <p:cNvPr id="108" name="Google Shape;108;p22"/>
          <p:cNvSpPr txBox="1"/>
          <p:nvPr/>
        </p:nvSpPr>
        <p:spPr>
          <a:xfrm>
            <a:off x="139775" y="1803025"/>
            <a:ext cx="8945100" cy="3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22"/>
          <p:cNvSpPr txBox="1"/>
          <p:nvPr/>
        </p:nvSpPr>
        <p:spPr>
          <a:xfrm>
            <a:off x="0" y="1579350"/>
            <a:ext cx="9144000" cy="33966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SzPts val="2300"/>
              <a:buAutoNum type="arabicPeriod"/>
            </a:pPr>
            <a:r>
              <a:rPr lang="en" sz="2300" b="1" dirty="0"/>
              <a:t>What did Jesus do right before the miracle of the multiplication of the bread and fish?</a:t>
            </a:r>
            <a:endParaRPr sz="2300" b="1" dirty="0"/>
          </a:p>
          <a:p>
            <a:pPr marL="457200" lvl="0" indent="-374650" algn="l" rtl="0">
              <a:spcBef>
                <a:spcPts val="0"/>
              </a:spcBef>
              <a:spcAft>
                <a:spcPts val="0"/>
              </a:spcAft>
              <a:buSzPts val="2300"/>
              <a:buAutoNum type="arabicPeriod"/>
            </a:pPr>
            <a:r>
              <a:rPr lang="en" sz="2300" b="1" dirty="0"/>
              <a:t>Who else was generous in this event besides Jesus?</a:t>
            </a:r>
            <a:endParaRPr sz="2300" b="1" dirty="0"/>
          </a:p>
          <a:p>
            <a:pPr marL="457200" lvl="0" indent="-374650" algn="l" rtl="0">
              <a:spcBef>
                <a:spcPts val="0"/>
              </a:spcBef>
              <a:spcAft>
                <a:spcPts val="0"/>
              </a:spcAft>
              <a:buSzPts val="2300"/>
              <a:buAutoNum type="arabicPeriod"/>
            </a:pPr>
            <a:r>
              <a:rPr lang="en" sz="2300" b="1" dirty="0"/>
              <a:t>After everyone had been fed, Jesus asked the Apostles to collect the leftover bread and fish. They collected 12 baskets! What does this tell you about the LEVEL of generosity of God?</a:t>
            </a:r>
            <a:endParaRPr sz="2300" b="1" dirty="0"/>
          </a:p>
          <a:p>
            <a:pPr marL="457200" lvl="0" indent="-374650" algn="l" rtl="0">
              <a:spcBef>
                <a:spcPts val="0"/>
              </a:spcBef>
              <a:spcAft>
                <a:spcPts val="0"/>
              </a:spcAft>
              <a:buSzPts val="2300"/>
              <a:buAutoNum type="arabicPeriod"/>
            </a:pPr>
            <a:r>
              <a:rPr lang="en" sz="2300" b="1" dirty="0"/>
              <a:t>How is being STINGY opposite of GENEROUS?</a:t>
            </a:r>
            <a:endParaRPr sz="2300" b="1" dirty="0"/>
          </a:p>
          <a:p>
            <a:pPr marL="457200" lvl="0" indent="-374650" algn="l" rtl="0">
              <a:spcBef>
                <a:spcPts val="0"/>
              </a:spcBef>
              <a:spcAft>
                <a:spcPts val="0"/>
              </a:spcAft>
              <a:buSzPts val="2300"/>
              <a:buAutoNum type="arabicPeriod"/>
            </a:pPr>
            <a:r>
              <a:rPr lang="en" sz="2300" b="1" dirty="0"/>
              <a:t>What did you think Jesus meant “so that nothing is wasted”?</a:t>
            </a:r>
            <a:endParaRPr sz="2300" b="1" dirty="0"/>
          </a:p>
        </p:txBody>
      </p:sp>
      <p:pic>
        <p:nvPicPr>
          <p:cNvPr id="110" name="Google Shape;110;p22"/>
          <p:cNvPicPr preferRelativeResize="0"/>
          <p:nvPr/>
        </p:nvPicPr>
        <p:blipFill>
          <a:blip r:embed="rId3">
            <a:alphaModFix/>
          </a:blip>
          <a:stretch>
            <a:fillRect/>
          </a:stretch>
        </p:blipFill>
        <p:spPr>
          <a:xfrm>
            <a:off x="279550" y="83875"/>
            <a:ext cx="1355750" cy="1355750"/>
          </a:xfrm>
          <a:prstGeom prst="rect">
            <a:avLst/>
          </a:prstGeom>
          <a:noFill/>
          <a:ln>
            <a:noFill/>
          </a:ln>
        </p:spPr>
      </p:pic>
      <p:sp>
        <p:nvSpPr>
          <p:cNvPr id="111" name="Google Shape;111;p22"/>
          <p:cNvSpPr txBox="1"/>
          <p:nvPr/>
        </p:nvSpPr>
        <p:spPr>
          <a:xfrm>
            <a:off x="2054600" y="181700"/>
            <a:ext cx="69900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t>Questions to think about?</a:t>
            </a:r>
            <a:endParaRPr sz="4100"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519</Words>
  <Application>Microsoft Office PowerPoint</Application>
  <PresentationFormat>On-screen Show (16:9)</PresentationFormat>
  <Paragraphs>26</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Times New Roman</vt:lpstr>
      <vt:lpstr>Arial</vt:lpstr>
      <vt:lpstr>Homemade Apple</vt:lpstr>
      <vt:lpstr>Luckiest Guy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Moss</dc:creator>
  <cp:lastModifiedBy>Vides Director</cp:lastModifiedBy>
  <cp:revision>4</cp:revision>
  <dcterms:modified xsi:type="dcterms:W3CDTF">2020-08-19T00:04:16Z</dcterms:modified>
</cp:coreProperties>
</file>