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Georgia" panose="02040502050405020303" pitchFamily="18" charset="0"/>
      <p:regular r:id="rId10"/>
      <p:bold r:id="rId11"/>
      <p:italic r:id="rId12"/>
      <p:boldItalic r:id="rId13"/>
    </p:embeddedFont>
    <p:embeddedFont>
      <p:font typeface="Homemade Apple" panose="020B0604020202020204" charset="0"/>
      <p:regular r:id="rId14"/>
    </p:embeddedFont>
    <p:embeddedFont>
      <p:font typeface="Luckiest Guy"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d91d7c7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d91d7c7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d91d7c74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d91d7c74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d91d7c74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d91d7c74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c3a3ca1b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c3a3ca1b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c3a3ca1b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c3a3ca1b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d91d7c74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d91d7c74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53"/>
        <p:cNvGrpSpPr/>
        <p:nvPr/>
      </p:nvGrpSpPr>
      <p:grpSpPr>
        <a:xfrm>
          <a:off x="0" y="0"/>
          <a:ext cx="0" cy="0"/>
          <a:chOff x="0" y="0"/>
          <a:chExt cx="0" cy="0"/>
        </a:xfrm>
      </p:grpSpPr>
      <p:sp>
        <p:nvSpPr>
          <p:cNvPr id="54" name="Google Shape;54;p13"/>
          <p:cNvSpPr/>
          <p:nvPr/>
        </p:nvSpPr>
        <p:spPr>
          <a:xfrm>
            <a:off x="466850" y="1477850"/>
            <a:ext cx="8177400" cy="24522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659218" y="1598150"/>
            <a:ext cx="7845631" cy="20169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Luckiest Guy"/>
                <a:ea typeface="Luckiest Guy"/>
                <a:cs typeface="Luckiest Guy"/>
                <a:sym typeface="Luckiest Guy"/>
              </a:rPr>
              <a:t>The  Paralytic Man</a:t>
            </a:r>
            <a:endParaRPr sz="4800" dirty="0">
              <a:latin typeface="Luckiest Guy"/>
              <a:ea typeface="Luckiest Guy"/>
              <a:cs typeface="Luckiest Guy"/>
              <a:sym typeface="Luckiest Guy"/>
            </a:endParaRPr>
          </a:p>
          <a:p>
            <a:pPr marL="0" lvl="0" indent="0" algn="ctr" rtl="0">
              <a:spcBef>
                <a:spcPts val="0"/>
              </a:spcBef>
              <a:spcAft>
                <a:spcPts val="0"/>
              </a:spcAft>
              <a:buNone/>
            </a:pPr>
            <a:r>
              <a:rPr lang="en" sz="4800" dirty="0">
                <a:latin typeface="Luckiest Guy"/>
                <a:ea typeface="Luckiest Guy"/>
                <a:cs typeface="Luckiest Guy"/>
                <a:sym typeface="Luckiest Guy"/>
              </a:rPr>
              <a:t>Mark 2:1-12</a:t>
            </a:r>
            <a:endParaRPr sz="4800" dirty="0">
              <a:latin typeface="Luckiest Guy"/>
              <a:ea typeface="Luckiest Guy"/>
              <a:cs typeface="Luckiest Guy"/>
              <a:sym typeface="Luckiest Guy"/>
            </a:endParaRPr>
          </a:p>
        </p:txBody>
      </p:sp>
      <p:sp>
        <p:nvSpPr>
          <p:cNvPr id="56" name="Google Shape;56;p13"/>
          <p:cNvSpPr txBox="1"/>
          <p:nvPr/>
        </p:nvSpPr>
        <p:spPr>
          <a:xfrm>
            <a:off x="1196650" y="4729475"/>
            <a:ext cx="7865700" cy="32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999999"/>
                </a:solidFill>
                <a:latin typeface="Homemade Apple"/>
                <a:ea typeface="Homemade Apple"/>
                <a:cs typeface="Homemade Apple"/>
                <a:sym typeface="Homemade Apple"/>
              </a:rPr>
              <a:t>#Hyperdoc Template created by Kelly Hilton. Adapted by  </a:t>
            </a:r>
            <a:r>
              <a:rPr lang="en" sz="1200" b="1">
                <a:solidFill>
                  <a:srgbClr val="999999"/>
                </a:solidFill>
                <a:latin typeface="Homemade Apple"/>
                <a:ea typeface="Homemade Apple"/>
                <a:cs typeface="Homemade Apple"/>
                <a:sym typeface="Homemade Apple"/>
              </a:rPr>
              <a:t>Sr. Ignacia Carrillo, FMA</a:t>
            </a:r>
            <a:endParaRPr sz="1200" b="1">
              <a:solidFill>
                <a:srgbClr val="999999"/>
              </a:solidFill>
              <a:latin typeface="Homemade Apple"/>
              <a:ea typeface="Homemade Apple"/>
              <a:cs typeface="Homemade Apple"/>
              <a:sym typeface="Homemade App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60"/>
        <p:cNvGrpSpPr/>
        <p:nvPr/>
      </p:nvGrpSpPr>
      <p:grpSpPr>
        <a:xfrm>
          <a:off x="0" y="0"/>
          <a:ext cx="0" cy="0"/>
          <a:chOff x="0" y="0"/>
          <a:chExt cx="0" cy="0"/>
        </a:xfrm>
      </p:grpSpPr>
      <p:sp>
        <p:nvSpPr>
          <p:cNvPr id="61" name="Google Shape;61;p14"/>
          <p:cNvSpPr txBox="1"/>
          <p:nvPr/>
        </p:nvSpPr>
        <p:spPr>
          <a:xfrm>
            <a:off x="0" y="125500"/>
            <a:ext cx="9058800" cy="49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When Jesus returned to Capernaum after some days, it became known that he was home.  Many gathered together so that there was no longer room for them, not even around the door, and he preached the Word to them.</a:t>
            </a:r>
            <a:endParaRPr sz="120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endParaRPr sz="4200" b="1"/>
          </a:p>
        </p:txBody>
      </p:sp>
      <p:pic>
        <p:nvPicPr>
          <p:cNvPr id="62" name="Google Shape;62;p14"/>
          <p:cNvPicPr preferRelativeResize="0"/>
          <p:nvPr/>
        </p:nvPicPr>
        <p:blipFill>
          <a:blip r:embed="rId3">
            <a:alphaModFix/>
          </a:blip>
          <a:stretch>
            <a:fillRect/>
          </a:stretch>
        </p:blipFill>
        <p:spPr>
          <a:xfrm>
            <a:off x="1011800" y="1866125"/>
            <a:ext cx="7146650" cy="31249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66"/>
        <p:cNvGrpSpPr/>
        <p:nvPr/>
      </p:nvGrpSpPr>
      <p:grpSpPr>
        <a:xfrm>
          <a:off x="0" y="0"/>
          <a:ext cx="0" cy="0"/>
          <a:chOff x="0" y="0"/>
          <a:chExt cx="0" cy="0"/>
        </a:xfrm>
      </p:grpSpPr>
      <p:sp>
        <p:nvSpPr>
          <p:cNvPr id="67" name="Google Shape;67;p15"/>
          <p:cNvSpPr txBox="1"/>
          <p:nvPr/>
        </p:nvSpPr>
        <p:spPr>
          <a:xfrm>
            <a:off x="202500" y="-71100"/>
            <a:ext cx="8739000" cy="52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They came bringing him a paralytic carried by four men. Unable to get near Jesus because of the crowd, they opened up the roof above him. After they had broken through, they let down the mat on which the paralytic was lying.</a:t>
            </a:r>
            <a:endParaRPr sz="2400" b="1"/>
          </a:p>
        </p:txBody>
      </p:sp>
      <p:pic>
        <p:nvPicPr>
          <p:cNvPr id="68" name="Google Shape;68;p15"/>
          <p:cNvPicPr preferRelativeResize="0"/>
          <p:nvPr/>
        </p:nvPicPr>
        <p:blipFill>
          <a:blip r:embed="rId3">
            <a:alphaModFix/>
          </a:blip>
          <a:stretch>
            <a:fillRect/>
          </a:stretch>
        </p:blipFill>
        <p:spPr>
          <a:xfrm>
            <a:off x="204875" y="2224925"/>
            <a:ext cx="2498600" cy="2838125"/>
          </a:xfrm>
          <a:prstGeom prst="rect">
            <a:avLst/>
          </a:prstGeom>
          <a:ln>
            <a:noFill/>
          </a:ln>
          <a:effectLst>
            <a:outerShdw blurRad="292100" dist="139700" dir="2700000" algn="tl" rotWithShape="0">
              <a:srgbClr val="333333">
                <a:alpha val="65000"/>
              </a:srgbClr>
            </a:outerShdw>
          </a:effectLst>
        </p:spPr>
      </p:pic>
      <p:pic>
        <p:nvPicPr>
          <p:cNvPr id="69" name="Google Shape;69;p15"/>
          <p:cNvPicPr preferRelativeResize="0"/>
          <p:nvPr/>
        </p:nvPicPr>
        <p:blipFill>
          <a:blip r:embed="rId4">
            <a:alphaModFix/>
          </a:blip>
          <a:stretch>
            <a:fillRect/>
          </a:stretch>
        </p:blipFill>
        <p:spPr>
          <a:xfrm>
            <a:off x="5906200" y="2348925"/>
            <a:ext cx="3165700" cy="2690175"/>
          </a:xfrm>
          <a:prstGeom prst="rect">
            <a:avLst/>
          </a:prstGeom>
          <a:ln>
            <a:noFill/>
          </a:ln>
          <a:effectLst>
            <a:outerShdw blurRad="292100" dist="139700" dir="2700000" algn="tl" rotWithShape="0">
              <a:srgbClr val="333333">
                <a:alpha val="65000"/>
              </a:srgbClr>
            </a:outerShdw>
          </a:effectLst>
        </p:spPr>
      </p:pic>
      <p:pic>
        <p:nvPicPr>
          <p:cNvPr id="70" name="Google Shape;70;p15"/>
          <p:cNvPicPr preferRelativeResize="0"/>
          <p:nvPr/>
        </p:nvPicPr>
        <p:blipFill>
          <a:blip r:embed="rId5">
            <a:alphaModFix/>
          </a:blip>
          <a:stretch>
            <a:fillRect/>
          </a:stretch>
        </p:blipFill>
        <p:spPr>
          <a:xfrm>
            <a:off x="2887200" y="2264175"/>
            <a:ext cx="2886000" cy="27988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74"/>
        <p:cNvGrpSpPr/>
        <p:nvPr/>
      </p:nvGrpSpPr>
      <p:grpSpPr>
        <a:xfrm>
          <a:off x="0" y="0"/>
          <a:ext cx="0" cy="0"/>
          <a:chOff x="0" y="0"/>
          <a:chExt cx="0" cy="0"/>
        </a:xfrm>
      </p:grpSpPr>
      <p:sp>
        <p:nvSpPr>
          <p:cNvPr id="75" name="Google Shape;75;p16"/>
          <p:cNvSpPr txBox="1"/>
          <p:nvPr/>
        </p:nvSpPr>
        <p:spPr>
          <a:xfrm>
            <a:off x="239475" y="1934550"/>
            <a:ext cx="7287300" cy="2929800"/>
          </a:xfrm>
          <a:prstGeom prst="rect">
            <a:avLst/>
          </a:prstGeom>
          <a:noFill/>
          <a:ln>
            <a:noFill/>
          </a:ln>
        </p:spPr>
        <p:txBody>
          <a:bodyPr spcFirstLastPara="1" wrap="square" lIns="91425" tIns="91425" rIns="91425" bIns="91425" anchor="t" anchorCtr="0">
            <a:noAutofit/>
          </a:bodyPr>
          <a:lstStyle/>
          <a:p>
            <a:pPr marL="0" lvl="0" indent="0" algn="l" rtl="0">
              <a:lnSpc>
                <a:spcPct val="137500"/>
              </a:lnSpc>
              <a:spcBef>
                <a:spcPts val="0"/>
              </a:spcBef>
              <a:spcAft>
                <a:spcPts val="0"/>
              </a:spcAft>
              <a:buNone/>
            </a:pPr>
            <a:endParaRPr sz="1200" b="1">
              <a:solidFill>
                <a:srgbClr val="333333"/>
              </a:solidFill>
              <a:highlight>
                <a:srgbClr val="FFFFFF"/>
              </a:highlight>
              <a:latin typeface="Georgia"/>
              <a:ea typeface="Georgia"/>
              <a:cs typeface="Georgia"/>
              <a:sym typeface="Georgia"/>
            </a:endParaRPr>
          </a:p>
          <a:p>
            <a:pPr marL="0" lvl="0" indent="0" algn="l" rtl="0">
              <a:lnSpc>
                <a:spcPct val="137500"/>
              </a:lnSpc>
              <a:spcBef>
                <a:spcPts val="0"/>
              </a:spcBef>
              <a:spcAft>
                <a:spcPts val="0"/>
              </a:spcAft>
              <a:buNone/>
            </a:pPr>
            <a:endParaRPr sz="1200" b="1">
              <a:solidFill>
                <a:srgbClr val="333333"/>
              </a:solidFill>
              <a:highlight>
                <a:srgbClr val="FFFFFF"/>
              </a:highlight>
              <a:latin typeface="Georgia"/>
              <a:ea typeface="Georgia"/>
              <a:cs typeface="Georgia"/>
              <a:sym typeface="Georgia"/>
            </a:endParaRPr>
          </a:p>
          <a:p>
            <a:pPr marL="0" lvl="0" indent="0" algn="l" rtl="0">
              <a:lnSpc>
                <a:spcPct val="137500"/>
              </a:lnSpc>
              <a:spcBef>
                <a:spcPts val="0"/>
              </a:spcBef>
              <a:spcAft>
                <a:spcPts val="0"/>
              </a:spcAft>
              <a:buClr>
                <a:schemeClr val="dk1"/>
              </a:buClr>
              <a:buSzPts val="1100"/>
              <a:buFont typeface="Arial"/>
              <a:buNone/>
            </a:pPr>
            <a:endParaRPr sz="2000" b="1" u="sng" baseline="30000">
              <a:solidFill>
                <a:srgbClr val="008061"/>
              </a:solidFill>
              <a:highlight>
                <a:srgbClr val="FFFFFF"/>
              </a:highlight>
            </a:endParaRPr>
          </a:p>
          <a:p>
            <a:pPr marL="0" lvl="0" indent="0" algn="ctr" rtl="0">
              <a:lnSpc>
                <a:spcPct val="137500"/>
              </a:lnSpc>
              <a:spcBef>
                <a:spcPts val="0"/>
              </a:spcBef>
              <a:spcAft>
                <a:spcPts val="0"/>
              </a:spcAft>
              <a:buClr>
                <a:schemeClr val="dk1"/>
              </a:buClr>
              <a:buSzPts val="1100"/>
              <a:buFont typeface="Arial"/>
              <a:buNone/>
            </a:pPr>
            <a:r>
              <a:rPr lang="en" sz="1200">
                <a:solidFill>
                  <a:srgbClr val="333333"/>
                </a:solidFill>
                <a:highlight>
                  <a:srgbClr val="FFFFFF"/>
                </a:highlight>
                <a:latin typeface="Georgia"/>
                <a:ea typeface="Georgia"/>
                <a:cs typeface="Georgia"/>
                <a:sym typeface="Georgia"/>
              </a:rPr>
              <a:t>8</a:t>
            </a:r>
            <a:endParaRPr sz="1200">
              <a:solidFill>
                <a:srgbClr val="333333"/>
              </a:solidFill>
              <a:highlight>
                <a:srgbClr val="FFFFFF"/>
              </a:highlight>
              <a:latin typeface="Georgia"/>
              <a:ea typeface="Georgia"/>
              <a:cs typeface="Georgia"/>
              <a:sym typeface="Georgia"/>
            </a:endParaRPr>
          </a:p>
          <a:p>
            <a:pPr marL="0" lvl="0" indent="0" algn="l" rtl="0">
              <a:lnSpc>
                <a:spcPct val="137500"/>
              </a:lnSpc>
              <a:spcBef>
                <a:spcPts val="0"/>
              </a:spcBef>
              <a:spcAft>
                <a:spcPts val="0"/>
              </a:spcAft>
              <a:buClr>
                <a:schemeClr val="dk1"/>
              </a:buClr>
              <a:buSzPts val="1100"/>
              <a:buFont typeface="Arial"/>
              <a:buNone/>
            </a:pPr>
            <a:endParaRPr sz="1200">
              <a:solidFill>
                <a:srgbClr val="333333"/>
              </a:solidFill>
              <a:highlight>
                <a:srgbClr val="FFFFFF"/>
              </a:highlight>
              <a:latin typeface="Georgia"/>
              <a:ea typeface="Georgia"/>
              <a:cs typeface="Georgia"/>
              <a:sym typeface="Georgia"/>
            </a:endParaRPr>
          </a:p>
        </p:txBody>
      </p:sp>
      <p:sp>
        <p:nvSpPr>
          <p:cNvPr id="76" name="Google Shape;76;p16"/>
          <p:cNvSpPr txBox="1"/>
          <p:nvPr/>
        </p:nvSpPr>
        <p:spPr>
          <a:xfrm>
            <a:off x="62709" y="105150"/>
            <a:ext cx="9144000" cy="52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t>When Jesus saw their faith, he said to the paralytic, “Child, your sins are forgiven.” Now some of the scribes were sitting there asking themselves, “Why does this man speak that way? He is blaspheming. Who but God alone can forgive sins?”</a:t>
            </a:r>
            <a:endParaRPr sz="2200" b="1" dirty="0"/>
          </a:p>
        </p:txBody>
      </p:sp>
      <p:pic>
        <p:nvPicPr>
          <p:cNvPr id="77" name="Google Shape;77;p16"/>
          <p:cNvPicPr preferRelativeResize="0"/>
          <p:nvPr/>
        </p:nvPicPr>
        <p:blipFill>
          <a:blip r:embed="rId3">
            <a:alphaModFix/>
          </a:blip>
          <a:stretch>
            <a:fillRect/>
          </a:stretch>
        </p:blipFill>
        <p:spPr>
          <a:xfrm>
            <a:off x="579774" y="2123975"/>
            <a:ext cx="1584025" cy="2802850"/>
          </a:xfrm>
          <a:prstGeom prst="rect">
            <a:avLst/>
          </a:prstGeom>
          <a:ln>
            <a:noFill/>
          </a:ln>
          <a:effectLst>
            <a:outerShdw blurRad="292100" dist="139700" dir="2700000" algn="tl" rotWithShape="0">
              <a:srgbClr val="333333">
                <a:alpha val="65000"/>
              </a:srgbClr>
            </a:outerShdw>
          </a:effectLst>
        </p:spPr>
      </p:pic>
      <p:pic>
        <p:nvPicPr>
          <p:cNvPr id="78" name="Google Shape;78;p16"/>
          <p:cNvPicPr preferRelativeResize="0"/>
          <p:nvPr/>
        </p:nvPicPr>
        <p:blipFill>
          <a:blip r:embed="rId3">
            <a:alphaModFix/>
          </a:blip>
          <a:stretch>
            <a:fillRect/>
          </a:stretch>
        </p:blipFill>
        <p:spPr>
          <a:xfrm>
            <a:off x="7190578" y="2123975"/>
            <a:ext cx="1584025" cy="2802839"/>
          </a:xfrm>
          <a:prstGeom prst="rect">
            <a:avLst/>
          </a:prstGeom>
          <a:ln>
            <a:noFill/>
          </a:ln>
          <a:effectLst>
            <a:outerShdw blurRad="292100" dist="139700" dir="2700000" algn="tl" rotWithShape="0">
              <a:srgbClr val="333333">
                <a:alpha val="65000"/>
              </a:srgbClr>
            </a:outerShdw>
          </a:effectLst>
        </p:spPr>
      </p:pic>
      <p:pic>
        <p:nvPicPr>
          <p:cNvPr id="79" name="Google Shape;79;p16"/>
          <p:cNvPicPr preferRelativeResize="0"/>
          <p:nvPr/>
        </p:nvPicPr>
        <p:blipFill>
          <a:blip r:embed="rId4">
            <a:alphaModFix/>
          </a:blip>
          <a:stretch>
            <a:fillRect/>
          </a:stretch>
        </p:blipFill>
        <p:spPr>
          <a:xfrm>
            <a:off x="2504098" y="1934550"/>
            <a:ext cx="4254375" cy="30366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83"/>
        <p:cNvGrpSpPr/>
        <p:nvPr/>
      </p:nvGrpSpPr>
      <p:grpSpPr>
        <a:xfrm>
          <a:off x="0" y="0"/>
          <a:ext cx="0" cy="0"/>
          <a:chOff x="0" y="0"/>
          <a:chExt cx="0" cy="0"/>
        </a:xfrm>
      </p:grpSpPr>
      <p:sp>
        <p:nvSpPr>
          <p:cNvPr id="84" name="Google Shape;84;p17"/>
          <p:cNvSpPr txBox="1"/>
          <p:nvPr/>
        </p:nvSpPr>
        <p:spPr>
          <a:xfrm>
            <a:off x="62200" y="143075"/>
            <a:ext cx="8985300" cy="49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t>“Which is easier, to say to the paralytic, Your sins are forgiven, or to say, Rise, pick up your mat and walk?</a:t>
            </a:r>
            <a:endParaRPr sz="2200" b="1" dirty="0"/>
          </a:p>
          <a:p>
            <a:pPr marL="0" lvl="0" indent="0" algn="l" rtl="0">
              <a:spcBef>
                <a:spcPts val="0"/>
              </a:spcBef>
              <a:spcAft>
                <a:spcPts val="0"/>
              </a:spcAft>
              <a:buNone/>
            </a:pPr>
            <a:r>
              <a:rPr lang="en" sz="2200" b="1" dirty="0"/>
              <a:t>But that you may know that the Son of Man has authority to forgive sins on earth” He said to the paralytic, “I say to you, rise, pick up your mat, and go home.</a:t>
            </a:r>
            <a:r>
              <a:rPr lang="en" sz="2100" b="1" dirty="0"/>
              <a:t>”</a:t>
            </a:r>
            <a:endParaRPr sz="2100" b="1" dirty="0"/>
          </a:p>
        </p:txBody>
      </p:sp>
      <p:pic>
        <p:nvPicPr>
          <p:cNvPr id="85" name="Google Shape;85;p17"/>
          <p:cNvPicPr preferRelativeResize="0"/>
          <p:nvPr/>
        </p:nvPicPr>
        <p:blipFill>
          <a:blip r:embed="rId3">
            <a:alphaModFix/>
          </a:blip>
          <a:stretch>
            <a:fillRect/>
          </a:stretch>
        </p:blipFill>
        <p:spPr>
          <a:xfrm>
            <a:off x="282607" y="2241475"/>
            <a:ext cx="4170925" cy="2758950"/>
          </a:xfrm>
          <a:prstGeom prst="rect">
            <a:avLst/>
          </a:prstGeom>
          <a:ln>
            <a:noFill/>
          </a:ln>
          <a:effectLst>
            <a:outerShdw blurRad="292100" dist="139700" dir="2700000" algn="tl" rotWithShape="0">
              <a:srgbClr val="333333">
                <a:alpha val="65000"/>
              </a:srgbClr>
            </a:outerShdw>
          </a:effectLst>
        </p:spPr>
      </p:pic>
      <p:pic>
        <p:nvPicPr>
          <p:cNvPr id="86" name="Google Shape;86;p17"/>
          <p:cNvPicPr preferRelativeResize="0"/>
          <p:nvPr/>
        </p:nvPicPr>
        <p:blipFill>
          <a:blip r:embed="rId4">
            <a:alphaModFix/>
          </a:blip>
          <a:stretch>
            <a:fillRect/>
          </a:stretch>
        </p:blipFill>
        <p:spPr>
          <a:xfrm>
            <a:off x="4690470" y="2199400"/>
            <a:ext cx="4170925" cy="28010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90"/>
        <p:cNvGrpSpPr/>
        <p:nvPr/>
      </p:nvGrpSpPr>
      <p:grpSpPr>
        <a:xfrm>
          <a:off x="0" y="0"/>
          <a:ext cx="0" cy="0"/>
          <a:chOff x="0" y="0"/>
          <a:chExt cx="0" cy="0"/>
        </a:xfrm>
      </p:grpSpPr>
      <p:sp>
        <p:nvSpPr>
          <p:cNvPr id="91" name="Google Shape;91;p18"/>
          <p:cNvSpPr txBox="1"/>
          <p:nvPr/>
        </p:nvSpPr>
        <p:spPr>
          <a:xfrm rot="-228">
            <a:off x="99439" y="161075"/>
            <a:ext cx="9044400" cy="48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He rose, picked up his mat at once, and went away in the sight of everyone. They were all astounded and glorified God saying, “We have never seen anything like this.”</a:t>
            </a:r>
            <a:endParaRPr sz="2400" b="1" dirty="0"/>
          </a:p>
        </p:txBody>
      </p:sp>
      <p:pic>
        <p:nvPicPr>
          <p:cNvPr id="92" name="Google Shape;92;p18"/>
          <p:cNvPicPr preferRelativeResize="0"/>
          <p:nvPr/>
        </p:nvPicPr>
        <p:blipFill>
          <a:blip r:embed="rId3">
            <a:alphaModFix/>
          </a:blip>
          <a:stretch>
            <a:fillRect/>
          </a:stretch>
        </p:blipFill>
        <p:spPr>
          <a:xfrm>
            <a:off x="1212050" y="1623625"/>
            <a:ext cx="6558425" cy="3391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96"/>
        <p:cNvGrpSpPr/>
        <p:nvPr/>
      </p:nvGrpSpPr>
      <p:grpSpPr>
        <a:xfrm>
          <a:off x="0" y="0"/>
          <a:ext cx="0" cy="0"/>
          <a:chOff x="0" y="0"/>
          <a:chExt cx="0" cy="0"/>
        </a:xfrm>
      </p:grpSpPr>
      <p:sp>
        <p:nvSpPr>
          <p:cNvPr id="97" name="Google Shape;97;p19"/>
          <p:cNvSpPr txBox="1"/>
          <p:nvPr/>
        </p:nvSpPr>
        <p:spPr>
          <a:xfrm>
            <a:off x="102450" y="62100"/>
            <a:ext cx="8939100" cy="50193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b="1" dirty="0"/>
              <a:t>How did the four friends use their creativity to help the paralytic?</a:t>
            </a:r>
            <a:endParaRPr sz="1900" b="1" dirty="0"/>
          </a:p>
          <a:p>
            <a:pPr marL="457200" lvl="0" indent="-349250" algn="l" rtl="0">
              <a:lnSpc>
                <a:spcPct val="115000"/>
              </a:lnSpc>
              <a:spcBef>
                <a:spcPts val="0"/>
              </a:spcBef>
              <a:spcAft>
                <a:spcPts val="0"/>
              </a:spcAft>
              <a:buSzPts val="1900"/>
              <a:buChar char="●"/>
            </a:pPr>
            <a:r>
              <a:rPr lang="en" sz="1900" b="1" dirty="0"/>
              <a:t>What do you think would have happened if they had not been creative in trying to help their friend?</a:t>
            </a:r>
            <a:endParaRPr sz="1900" b="1" dirty="0"/>
          </a:p>
          <a:p>
            <a:pPr marL="457200" lvl="0" indent="-349250" algn="l" rtl="0">
              <a:lnSpc>
                <a:spcPct val="115000"/>
              </a:lnSpc>
              <a:spcBef>
                <a:spcPts val="0"/>
              </a:spcBef>
              <a:spcAft>
                <a:spcPts val="0"/>
              </a:spcAft>
              <a:buSzPts val="1900"/>
              <a:buChar char="●"/>
            </a:pPr>
            <a:r>
              <a:rPr lang="en" sz="1900" b="1" dirty="0"/>
              <a:t>When we have faith, we act. These friends had faith in the healing power of Jesus and they acted! They dug a hole in the roof, they lowered their friend so that Jesus could heal him! How do you know you have faith in Jesus? Or how do you “get” </a:t>
            </a:r>
            <a:r>
              <a:rPr lang="en-US" sz="1900" b="1" dirty="0"/>
              <a:t>f</a:t>
            </a:r>
            <a:r>
              <a:rPr lang="en" sz="1900" b="1" dirty="0"/>
              <a:t>aith?</a:t>
            </a:r>
            <a:endParaRPr sz="1900" b="1" dirty="0"/>
          </a:p>
          <a:p>
            <a:pPr marL="457200" lvl="0" indent="-349250" algn="l" rtl="0">
              <a:lnSpc>
                <a:spcPct val="115000"/>
              </a:lnSpc>
              <a:spcBef>
                <a:spcPts val="0"/>
              </a:spcBef>
              <a:spcAft>
                <a:spcPts val="0"/>
              </a:spcAft>
              <a:buSzPts val="1900"/>
              <a:buChar char="●"/>
            </a:pPr>
            <a:r>
              <a:rPr lang="en" sz="1900" b="1" dirty="0"/>
              <a:t>What does this piece of advice mean: Be friendly to everyone but choose your friends wisely….</a:t>
            </a:r>
            <a:endParaRPr sz="1900" b="1" dirty="0"/>
          </a:p>
          <a:p>
            <a:pPr marL="0" lvl="0" indent="0" algn="l" rtl="0">
              <a:lnSpc>
                <a:spcPct val="115000"/>
              </a:lnSpc>
              <a:spcBef>
                <a:spcPts val="0"/>
              </a:spcBef>
              <a:spcAft>
                <a:spcPts val="0"/>
              </a:spcAft>
              <a:buNone/>
            </a:pPr>
            <a:endParaRPr sz="1900" b="1" dirty="0"/>
          </a:p>
          <a:p>
            <a:pPr marL="0" lvl="0" indent="0" algn="l" rtl="0">
              <a:lnSpc>
                <a:spcPct val="115000"/>
              </a:lnSpc>
              <a:spcBef>
                <a:spcPts val="0"/>
              </a:spcBef>
              <a:spcAft>
                <a:spcPts val="0"/>
              </a:spcAft>
              <a:buNone/>
            </a:pPr>
            <a:r>
              <a:rPr lang="en" dirty="0"/>
              <a:t>..</a:t>
            </a:r>
            <a:endParaRPr dirty="0"/>
          </a:p>
        </p:txBody>
      </p:sp>
      <p:pic>
        <p:nvPicPr>
          <p:cNvPr id="98" name="Google Shape;98;p19"/>
          <p:cNvPicPr preferRelativeResize="0"/>
          <p:nvPr/>
        </p:nvPicPr>
        <p:blipFill>
          <a:blip r:embed="rId3">
            <a:alphaModFix/>
          </a:blip>
          <a:stretch>
            <a:fillRect/>
          </a:stretch>
        </p:blipFill>
        <p:spPr>
          <a:xfrm>
            <a:off x="4572000" y="2967544"/>
            <a:ext cx="4224016" cy="19684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385</Words>
  <Application>Microsoft Office PowerPoint</Application>
  <PresentationFormat>On-screen Show (16:9)</PresentationFormat>
  <Paragraphs>19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Homemade Apple</vt:lpstr>
      <vt:lpstr>Georgia</vt:lpstr>
      <vt:lpstr>Arial</vt:lpstr>
      <vt:lpstr>Luckiest Guy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Moss</dc:creator>
  <cp:lastModifiedBy>Vides Director</cp:lastModifiedBy>
  <cp:revision>2</cp:revision>
  <dcterms:modified xsi:type="dcterms:W3CDTF">2020-08-19T19:15:34Z</dcterms:modified>
</cp:coreProperties>
</file>