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74" r:id="rId1"/>
  </p:sldMasterIdLst>
  <p:handoutMasterIdLst>
    <p:handoutMasterId r:id="rId20"/>
  </p:handoutMasterIdLst>
  <p:sldIdLst>
    <p:sldId id="256" r:id="rId2"/>
    <p:sldId id="295" r:id="rId3"/>
    <p:sldId id="294" r:id="rId4"/>
    <p:sldId id="293" r:id="rId5"/>
    <p:sldId id="281" r:id="rId6"/>
    <p:sldId id="282" r:id="rId7"/>
    <p:sldId id="283" r:id="rId8"/>
    <p:sldId id="284" r:id="rId9"/>
    <p:sldId id="285" r:id="rId10"/>
    <p:sldId id="286" r:id="rId11"/>
    <p:sldId id="287" r:id="rId12"/>
    <p:sldId id="288" r:id="rId13"/>
    <p:sldId id="290" r:id="rId14"/>
    <p:sldId id="289" r:id="rId15"/>
    <p:sldId id="291" r:id="rId16"/>
    <p:sldId id="296" r:id="rId17"/>
    <p:sldId id="297" r:id="rId18"/>
    <p:sldId id="298" r:id="rId19"/>
  </p:sldIdLst>
  <p:sldSz cx="9144000" cy="6858000" type="screen4x3"/>
  <p:notesSz cx="7086600" cy="8686800"/>
  <p:embeddedFontLst>
    <p:embeddedFont>
      <p:font typeface="Britannic Bold" panose="020B0903060703020204" pitchFamily="34" charset="0"/>
      <p:regular r:id="rId21"/>
    </p:embeddedFont>
    <p:embeddedFont>
      <p:font typeface="Brush Script MT" panose="03060802040406070304" pitchFamily="66" charset="0"/>
      <p:italic r:id="rId22"/>
    </p:embeddedFont>
    <p:embeddedFont>
      <p:font typeface="Calibri" panose="020F0502020204030204" pitchFamily="34" charset="0"/>
      <p:regular r:id="rId23"/>
      <p:bold r:id="rId24"/>
      <p:italic r:id="rId25"/>
      <p:boldItalic r:id="rId26"/>
    </p:embeddedFont>
    <p:embeddedFont>
      <p:font typeface="Franklin Gothic Book" panose="020B0503020102020204" pitchFamily="34" charset="0"/>
      <p:regular r:id="rId27"/>
      <p:italic r:id="rId28"/>
    </p:embeddedFont>
    <p:embeddedFont>
      <p:font typeface="Perpetua" panose="02020502060401020303" pitchFamily="18" charset="0"/>
      <p:regular r:id="rId29"/>
      <p:bold r:id="rId30"/>
      <p:italic r:id="rId31"/>
      <p:boldItalic r:id="rId32"/>
    </p:embeddedFont>
    <p:embeddedFont>
      <p:font typeface="Wingdings 2" panose="05020102010507070707" pitchFamily="18" charset="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8" autoAdjust="0"/>
    <p:restoredTop sz="94660"/>
  </p:normalViewPr>
  <p:slideViewPr>
    <p:cSldViewPr snapToGrid="0">
      <p:cViewPr varScale="1">
        <p:scale>
          <a:sx n="110" d="100"/>
          <a:sy n="110" d="100"/>
        </p:scale>
        <p:origin x="130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35848"/>
          </a:xfrm>
          <a:prstGeom prst="rect">
            <a:avLst/>
          </a:prstGeom>
        </p:spPr>
        <p:txBody>
          <a:bodyPr vert="horz" lIns="91440" tIns="45720" rIns="91440" bIns="45720" rtlCol="0"/>
          <a:lstStyle>
            <a:lvl1pPr algn="r">
              <a:defRPr sz="1200"/>
            </a:lvl1pPr>
          </a:lstStyle>
          <a:p>
            <a:fld id="{F805D1AC-F54E-4DA5-B80F-472734527F6A}" type="datetimeFigureOut">
              <a:rPr lang="en-US" smtClean="0"/>
              <a:t>8/26/2020</a:t>
            </a:fld>
            <a:endParaRPr lang="en-US"/>
          </a:p>
        </p:txBody>
      </p:sp>
      <p:sp>
        <p:nvSpPr>
          <p:cNvPr id="4" name="Footer Placeholder 3"/>
          <p:cNvSpPr>
            <a:spLocks noGrp="1"/>
          </p:cNvSpPr>
          <p:nvPr>
            <p:ph type="ftr" sz="quarter" idx="2"/>
          </p:nvPr>
        </p:nvSpPr>
        <p:spPr>
          <a:xfrm>
            <a:off x="0" y="8250953"/>
            <a:ext cx="3070860" cy="4358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250953"/>
            <a:ext cx="3070860" cy="435847"/>
          </a:xfrm>
          <a:prstGeom prst="rect">
            <a:avLst/>
          </a:prstGeom>
        </p:spPr>
        <p:txBody>
          <a:bodyPr vert="horz" lIns="91440" tIns="45720" rIns="91440" bIns="45720" rtlCol="0" anchor="b"/>
          <a:lstStyle>
            <a:lvl1pPr algn="r">
              <a:defRPr sz="1200"/>
            </a:lvl1pPr>
          </a:lstStyle>
          <a:p>
            <a:fld id="{77C8FD42-A79D-416D-9D5B-A39614CC6629}" type="slidenum">
              <a:rPr lang="en-US" smtClean="0"/>
              <a:t>‹#›</a:t>
            </a:fld>
            <a:endParaRPr lang="en-US"/>
          </a:p>
        </p:txBody>
      </p:sp>
    </p:spTree>
    <p:extLst>
      <p:ext uri="{BB962C8B-B14F-4D97-AF65-F5344CB8AC3E}">
        <p14:creationId xmlns:p14="http://schemas.microsoft.com/office/powerpoint/2010/main" val="2171836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8C2D359-A12D-4330-89C7-5005D8601108}" type="datetimeFigureOut">
              <a:rPr lang="en-US" smtClean="0"/>
              <a:t>8/26/2020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198600D-9343-4C64-A138-7BD174BEC49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C2D359-A12D-4330-89C7-5005D8601108}"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600D-9343-4C64-A138-7BD174BEC4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C2D359-A12D-4330-89C7-5005D8601108}"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600D-9343-4C64-A138-7BD174BEC4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8C2D359-A12D-4330-89C7-5005D8601108}"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600D-9343-4C64-A138-7BD174BEC49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C2D359-A12D-4330-89C7-5005D8601108}" type="datetimeFigureOut">
              <a:rPr lang="en-US" smtClean="0"/>
              <a:t>8/26/2020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198600D-9343-4C64-A138-7BD174BEC49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8C2D359-A12D-4330-89C7-5005D8601108}"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8600D-9343-4C64-A138-7BD174BEC49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8C2D359-A12D-4330-89C7-5005D8601108}"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8600D-9343-4C64-A138-7BD174BEC49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8C2D359-A12D-4330-89C7-5005D8601108}"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8600D-9343-4C64-A138-7BD174BEC4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2D359-A12D-4330-89C7-5005D8601108}"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8600D-9343-4C64-A138-7BD174BEC4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C2D359-A12D-4330-89C7-5005D8601108}"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8600D-9343-4C64-A138-7BD174BEC49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C2D359-A12D-4330-89C7-5005D8601108}" type="datetimeFigureOut">
              <a:rPr lang="en-US" smtClean="0"/>
              <a:t>8/26/2020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198600D-9343-4C64-A138-7BD174BEC49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8C2D359-A12D-4330-89C7-5005D8601108}" type="datetimeFigureOut">
              <a:rPr lang="en-US" smtClean="0"/>
              <a:t>8/26/2020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198600D-9343-4C64-A138-7BD174BEC4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atholicapostolatecenter.org/uploads/9/2/4/6/9246931/papa-francesco_esortazione-ap_20160319_amoris-laetitia_en.pdf" TargetMode="External"/><Relationship Id="rId2" Type="http://schemas.openxmlformats.org/officeDocument/2006/relationships/hyperlink" Target="http://w2.vatican.va/content/francesco/en/apost_exhortations/documents/papa-francesco_esortazione-ap_20131124_evangelii-gaudium.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usccb.org/bible/lk/6:36#50006036" TargetMode="External"/><Relationship Id="rId2" Type="http://schemas.openxmlformats.org/officeDocument/2006/relationships/hyperlink" Target="http://www.usccb.org/bible/mt/19:21#4801902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74209"/>
            <a:ext cx="9144000" cy="923330"/>
          </a:xfrm>
          <a:prstGeom prst="rect">
            <a:avLst/>
          </a:prstGeom>
        </p:spPr>
        <p:txBody>
          <a:bodyPr wrap="square">
            <a:spAutoFit/>
          </a:bodyPr>
          <a:lstStyle/>
          <a:p>
            <a:pPr algn="ctr"/>
            <a:r>
              <a:rPr lang="en-US" sz="5400" b="1" dirty="0">
                <a:solidFill>
                  <a:srgbClr val="FFFF00"/>
                </a:solidFill>
                <a:latin typeface="Britannic Bold" panose="020B0903060703020204" pitchFamily="34" charset="0"/>
              </a:rPr>
              <a:t>Universal Call to Holiness </a:t>
            </a:r>
          </a:p>
        </p:txBody>
      </p:sp>
      <p:pic>
        <p:nvPicPr>
          <p:cNvPr id="2050" name="Picture 2" descr="Image result for to be saints is not a privilege"/>
          <p:cNvPicPr>
            <a:picLocks noChangeAspect="1" noChangeArrowheads="1"/>
          </p:cNvPicPr>
          <p:nvPr/>
        </p:nvPicPr>
        <p:blipFill rotWithShape="1">
          <a:blip r:embed="rId2">
            <a:extLst>
              <a:ext uri="{28A0092B-C50C-407E-A947-70E740481C1C}">
                <a14:useLocalDpi xmlns:a14="http://schemas.microsoft.com/office/drawing/2010/main" val="0"/>
              </a:ext>
            </a:extLst>
          </a:blip>
          <a:srcRect t="17446" b="8234"/>
          <a:stretch/>
        </p:blipFill>
        <p:spPr bwMode="auto">
          <a:xfrm>
            <a:off x="2295879" y="3153358"/>
            <a:ext cx="4623535" cy="3436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0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671" y="139700"/>
            <a:ext cx="8134065" cy="646331"/>
          </a:xfrm>
          <a:prstGeom prst="rect">
            <a:avLst/>
          </a:prstGeom>
          <a:noFill/>
        </p:spPr>
        <p:txBody>
          <a:bodyPr wrap="square" rtlCol="0">
            <a:spAutoFit/>
          </a:bodyPr>
          <a:lstStyle/>
          <a:p>
            <a:pPr algn="ctr"/>
            <a:r>
              <a:rPr lang="en-US" sz="3600" b="1" u="sng" dirty="0">
                <a:effectLst>
                  <a:outerShdw blurRad="38100" dist="38100" dir="2700000" algn="tl">
                    <a:srgbClr val="000000">
                      <a:alpha val="43137"/>
                    </a:srgbClr>
                  </a:outerShdw>
                </a:effectLst>
              </a:rPr>
              <a:t>6 Principles of the Call to Holiness </a:t>
            </a:r>
          </a:p>
        </p:txBody>
      </p:sp>
      <p:sp>
        <p:nvSpPr>
          <p:cNvPr id="4" name="TextBox 3"/>
          <p:cNvSpPr txBox="1"/>
          <p:nvPr/>
        </p:nvSpPr>
        <p:spPr>
          <a:xfrm>
            <a:off x="304800" y="743612"/>
            <a:ext cx="8572500" cy="5078313"/>
          </a:xfrm>
          <a:prstGeom prst="rect">
            <a:avLst/>
          </a:prstGeom>
          <a:noFill/>
        </p:spPr>
        <p:txBody>
          <a:bodyPr wrap="square" rtlCol="0">
            <a:spAutoFit/>
          </a:bodyPr>
          <a:lstStyle/>
          <a:p>
            <a:pPr marL="342900" indent="-342900">
              <a:buAutoNum type="arabicParenR"/>
            </a:pPr>
            <a:r>
              <a:rPr lang="en-US" sz="3600" b="1" dirty="0"/>
              <a:t>The human person of oriented to God</a:t>
            </a:r>
          </a:p>
          <a:p>
            <a:pPr marL="285750" indent="-285750">
              <a:buFontTx/>
              <a:buChar char="-"/>
            </a:pPr>
            <a:r>
              <a:rPr lang="en-US" sz="3600" dirty="0"/>
              <a:t>Human nature is fallen, but not corrupt/ redeemed and graced </a:t>
            </a:r>
          </a:p>
          <a:p>
            <a:pPr marL="285750" indent="-285750">
              <a:buFontTx/>
              <a:buChar char="-"/>
            </a:pPr>
            <a:r>
              <a:rPr lang="en-US" sz="3600" dirty="0"/>
              <a:t>God reaches out and freely invites every person to union with Him.</a:t>
            </a:r>
          </a:p>
          <a:p>
            <a:pPr marL="285750" indent="-285750">
              <a:buFontTx/>
              <a:buChar char="-"/>
            </a:pPr>
            <a:r>
              <a:rPr lang="en-US" sz="3600" dirty="0"/>
              <a:t>We encounter God in our humanity (sorrow, joys and ordinary moments in life bring us closer to God).</a:t>
            </a:r>
          </a:p>
          <a:p>
            <a:pPr marL="285750" indent="-285750">
              <a:buFontTx/>
              <a:buChar char="-"/>
            </a:pPr>
            <a:endParaRPr lang="en-US" dirty="0"/>
          </a:p>
          <a:p>
            <a:endParaRPr lang="en-US" dirty="0"/>
          </a:p>
        </p:txBody>
      </p:sp>
      <p:pic>
        <p:nvPicPr>
          <p:cNvPr id="6" name="Picture 2" descr="Image result for god satisfies"/>
          <p:cNvPicPr>
            <a:picLocks noChangeAspect="1" noChangeArrowheads="1"/>
          </p:cNvPicPr>
          <p:nvPr/>
        </p:nvPicPr>
        <p:blipFill rotWithShape="1">
          <a:blip r:embed="rId2">
            <a:extLst>
              <a:ext uri="{28A0092B-C50C-407E-A947-70E740481C1C}">
                <a14:useLocalDpi xmlns:a14="http://schemas.microsoft.com/office/drawing/2010/main" val="0"/>
              </a:ext>
            </a:extLst>
          </a:blip>
          <a:srcRect t="13069"/>
          <a:stretch/>
        </p:blipFill>
        <p:spPr bwMode="auto">
          <a:xfrm>
            <a:off x="3041584" y="4749420"/>
            <a:ext cx="3122886" cy="1940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9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013" y="139700"/>
            <a:ext cx="8711566" cy="3416320"/>
          </a:xfrm>
          <a:prstGeom prst="rect">
            <a:avLst/>
          </a:prstGeom>
          <a:noFill/>
        </p:spPr>
        <p:txBody>
          <a:bodyPr wrap="square" rtlCol="0">
            <a:spAutoFit/>
          </a:bodyPr>
          <a:lstStyle/>
          <a:p>
            <a:r>
              <a:rPr lang="en-US" sz="3600" b="1" dirty="0"/>
              <a:t>2) God’s goodness permeates </a:t>
            </a:r>
          </a:p>
          <a:p>
            <a:pPr marL="285750" indent="-285750">
              <a:buFontTx/>
              <a:buChar char="-"/>
            </a:pPr>
            <a:r>
              <a:rPr lang="en-US" sz="3600" dirty="0"/>
              <a:t>Balanced life</a:t>
            </a:r>
          </a:p>
          <a:p>
            <a:pPr marL="285750" indent="-285750">
              <a:buFontTx/>
              <a:buChar char="-"/>
            </a:pPr>
            <a:r>
              <a:rPr lang="en-US" sz="3600" dirty="0"/>
              <a:t>Response to God’s will (live in </a:t>
            </a:r>
            <a:r>
              <a:rPr lang="en-US" sz="3600" b="1" dirty="0"/>
              <a:t>joy</a:t>
            </a:r>
            <a:r>
              <a:rPr lang="en-US" sz="3600" dirty="0"/>
              <a:t>, not morning)</a:t>
            </a:r>
          </a:p>
          <a:p>
            <a:pPr marL="285750" indent="-285750">
              <a:buFontTx/>
              <a:buChar char="-"/>
            </a:pPr>
            <a:r>
              <a:rPr lang="en-US" sz="3600" dirty="0"/>
              <a:t>Perfection of Christian life consists in conforming our will with that of our good Lord’s </a:t>
            </a:r>
          </a:p>
          <a:p>
            <a:endParaRPr lang="en-US" sz="3600" dirty="0"/>
          </a:p>
        </p:txBody>
      </p:sp>
      <p:pic>
        <p:nvPicPr>
          <p:cNvPr id="2050" name="Picture 2" descr="Image result for conform our will to Go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218"/>
          <a:stretch/>
        </p:blipFill>
        <p:spPr bwMode="auto">
          <a:xfrm>
            <a:off x="2553015" y="3111688"/>
            <a:ext cx="4115562" cy="3530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1498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4050"/>
            <a:ext cx="8712200" cy="3416320"/>
          </a:xfrm>
          <a:prstGeom prst="rect">
            <a:avLst/>
          </a:prstGeom>
        </p:spPr>
        <p:txBody>
          <a:bodyPr wrap="square">
            <a:spAutoFit/>
          </a:bodyPr>
          <a:lstStyle/>
          <a:p>
            <a:r>
              <a:rPr lang="en-US" sz="3600" b="1" dirty="0"/>
              <a:t>3) All are called to find God</a:t>
            </a:r>
          </a:p>
          <a:p>
            <a:pPr marL="285750" indent="-285750">
              <a:buFontTx/>
              <a:buChar char="-"/>
            </a:pPr>
            <a:r>
              <a:rPr lang="en-US" sz="3600" dirty="0"/>
              <a:t>God’s good pleasure: to give life abundantly </a:t>
            </a:r>
          </a:p>
          <a:p>
            <a:pPr marL="285750" indent="-285750">
              <a:buFontTx/>
              <a:buChar char="-"/>
            </a:pPr>
            <a:r>
              <a:rPr lang="en-US" sz="3600" dirty="0"/>
              <a:t>Bloom where you are planted</a:t>
            </a:r>
          </a:p>
          <a:p>
            <a:pPr marL="285750" indent="-285750">
              <a:buFontTx/>
              <a:buChar char="-"/>
            </a:pPr>
            <a:r>
              <a:rPr lang="en-US" sz="3600" dirty="0"/>
              <a:t>Jesus lives in each Christian heart open to Him.</a:t>
            </a:r>
          </a:p>
          <a:p>
            <a:pPr marL="285750" indent="-285750">
              <a:buFontTx/>
              <a:buChar char="-"/>
            </a:pPr>
            <a:r>
              <a:rPr lang="en-US" sz="3600" dirty="0"/>
              <a:t>Thinking of God: to discover God in our neighbor, it makes Jesus alive for us.  </a:t>
            </a:r>
          </a:p>
        </p:txBody>
      </p:sp>
      <p:pic>
        <p:nvPicPr>
          <p:cNvPr id="3" name="Picture 2" descr="Image result for that we might have it abundan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450" y="3733800"/>
            <a:ext cx="4455837" cy="27893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6712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54338"/>
            <a:ext cx="8750300" cy="6555641"/>
          </a:xfrm>
          <a:prstGeom prst="rect">
            <a:avLst/>
          </a:prstGeom>
        </p:spPr>
        <p:txBody>
          <a:bodyPr wrap="square">
            <a:spAutoFit/>
          </a:bodyPr>
          <a:lstStyle/>
          <a:p>
            <a:r>
              <a:rPr lang="en-US" sz="3600" b="1" dirty="0"/>
              <a:t>4) God in the midst of our lives</a:t>
            </a:r>
          </a:p>
          <a:p>
            <a:pPr marL="285750" indent="-285750">
              <a:buFontTx/>
              <a:buChar char="-"/>
            </a:pPr>
            <a:r>
              <a:rPr lang="en-US" sz="3600" dirty="0"/>
              <a:t>Human experience: God does not force</a:t>
            </a:r>
          </a:p>
          <a:p>
            <a:pPr marL="285750" indent="-285750">
              <a:buFontTx/>
              <a:buChar char="-"/>
            </a:pPr>
            <a:r>
              <a:rPr lang="en-US" sz="3600" dirty="0"/>
              <a:t>Freedom is central to God’s plan: fully human and free to love, choose &amp; grow.</a:t>
            </a:r>
          </a:p>
          <a:p>
            <a:pPr marL="285750" indent="-285750">
              <a:buFontTx/>
              <a:buChar char="-"/>
            </a:pPr>
            <a:r>
              <a:rPr lang="en-US" sz="3600" dirty="0"/>
              <a:t>God’s love is free and looks for a free response: love with a pure heart (indifference &amp; detached) </a:t>
            </a:r>
          </a:p>
          <a:p>
            <a:endParaRPr lang="en-US" sz="3200" dirty="0"/>
          </a:p>
          <a:p>
            <a:endParaRPr lang="en-US" sz="3200" dirty="0"/>
          </a:p>
          <a:p>
            <a:endParaRPr lang="en-US" sz="4000" dirty="0"/>
          </a:p>
          <a:p>
            <a:endParaRPr lang="en-US" sz="4000" dirty="0"/>
          </a:p>
          <a:p>
            <a:r>
              <a:rPr lang="en-US" sz="3600" i="1" dirty="0"/>
              <a:t>      “Do all things with love and nothing by constraint”</a:t>
            </a:r>
          </a:p>
          <a:p>
            <a:r>
              <a:rPr lang="en-US" sz="2400" dirty="0"/>
              <a:t> 						        -St. John Bosco </a:t>
            </a:r>
          </a:p>
        </p:txBody>
      </p:sp>
      <p:pic>
        <p:nvPicPr>
          <p:cNvPr id="3" name="Picture 2" descr="Image result for like jesus"/>
          <p:cNvPicPr>
            <a:picLocks noChangeAspect="1" noChangeArrowheads="1"/>
          </p:cNvPicPr>
          <p:nvPr/>
        </p:nvPicPr>
        <p:blipFill rotWithShape="1">
          <a:blip r:embed="rId2">
            <a:extLst>
              <a:ext uri="{28A0092B-C50C-407E-A947-70E740481C1C}">
                <a14:useLocalDpi xmlns:a14="http://schemas.microsoft.com/office/drawing/2010/main" val="0"/>
              </a:ext>
            </a:extLst>
          </a:blip>
          <a:srcRect t="14559" b="15015"/>
          <a:stretch/>
        </p:blipFill>
        <p:spPr bwMode="auto">
          <a:xfrm>
            <a:off x="2327668" y="3686149"/>
            <a:ext cx="4387031" cy="2051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17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90838"/>
            <a:ext cx="8826500" cy="5940088"/>
          </a:xfrm>
          <a:prstGeom prst="rect">
            <a:avLst/>
          </a:prstGeom>
        </p:spPr>
        <p:txBody>
          <a:bodyPr wrap="square">
            <a:spAutoFit/>
          </a:bodyPr>
          <a:lstStyle/>
          <a:p>
            <a:r>
              <a:rPr lang="en-US" sz="3600" b="1" dirty="0"/>
              <a:t>5) Christian life is a journey of the heart </a:t>
            </a:r>
          </a:p>
          <a:p>
            <a:pPr marL="292100" indent="-228600">
              <a:buFontTx/>
              <a:buChar char="-"/>
            </a:pPr>
            <a:r>
              <a:rPr lang="en-US" sz="3600" dirty="0"/>
              <a:t>The heart of Jesus is the meeting place of devout souls. </a:t>
            </a:r>
          </a:p>
          <a:p>
            <a:pPr marL="292100" indent="-228600">
              <a:buFontTx/>
              <a:buChar char="-"/>
            </a:pPr>
            <a:r>
              <a:rPr lang="en-US" sz="3600" dirty="0"/>
              <a:t>God is hidden in the midst of everyone's heart</a:t>
            </a:r>
          </a:p>
          <a:p>
            <a:pPr marL="292100" indent="-228600">
              <a:buFontTx/>
              <a:buChar char="-"/>
            </a:pPr>
            <a:r>
              <a:rPr lang="en-US" sz="3600" dirty="0"/>
              <a:t>It is love that attracts the young to do good.</a:t>
            </a:r>
          </a:p>
          <a:p>
            <a:pPr marL="292100" indent="-228600">
              <a:buFontTx/>
              <a:buChar char="-"/>
            </a:pPr>
            <a:r>
              <a:rPr lang="en-US" sz="3600" dirty="0"/>
              <a:t>Love what they love and they will love who (God) you love!</a:t>
            </a:r>
          </a:p>
          <a:p>
            <a:endParaRPr lang="en-US" sz="3200" dirty="0"/>
          </a:p>
          <a:p>
            <a:endParaRPr lang="en-US" sz="3200" dirty="0"/>
          </a:p>
          <a:p>
            <a:endParaRPr lang="en-US" sz="3200" dirty="0"/>
          </a:p>
          <a:p>
            <a:endParaRPr lang="en-US" sz="3200" dirty="0"/>
          </a:p>
        </p:txBody>
      </p:sp>
      <p:pic>
        <p:nvPicPr>
          <p:cNvPr id="3" name="Picture 4"/>
          <p:cNvPicPr>
            <a:picLocks noChangeAspect="1" noChangeArrowheads="1"/>
          </p:cNvPicPr>
          <p:nvPr/>
        </p:nvPicPr>
        <p:blipFill>
          <a:blip r:embed="rId2"/>
          <a:srcRect/>
          <a:stretch>
            <a:fillRect/>
          </a:stretch>
        </p:blipFill>
        <p:spPr bwMode="auto">
          <a:xfrm>
            <a:off x="2538483" y="3720820"/>
            <a:ext cx="3794078" cy="28457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48423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190838"/>
            <a:ext cx="8826500" cy="3908762"/>
          </a:xfrm>
          <a:prstGeom prst="rect">
            <a:avLst/>
          </a:prstGeom>
        </p:spPr>
        <p:txBody>
          <a:bodyPr wrap="square">
            <a:spAutoFit/>
          </a:bodyPr>
          <a:lstStyle/>
          <a:p>
            <a:r>
              <a:rPr lang="en-US" sz="3600" b="1" dirty="0"/>
              <a:t>6) All little things in life have value</a:t>
            </a:r>
          </a:p>
          <a:p>
            <a:pPr marL="228600" indent="-228600">
              <a:buFontTx/>
              <a:buChar char="-"/>
            </a:pPr>
            <a:r>
              <a:rPr lang="en-US" sz="3600" dirty="0"/>
              <a:t>Little virtues: hidden process of spiritual growth</a:t>
            </a:r>
          </a:p>
          <a:p>
            <a:pPr marL="228600" indent="-228600">
              <a:buFontTx/>
              <a:buChar char="-"/>
            </a:pPr>
            <a:r>
              <a:rPr lang="en-US" sz="3600" dirty="0"/>
              <a:t>Meet Jesus at the cross (recognize His face in all discouragement, joys, and ordinary moments.)</a:t>
            </a:r>
          </a:p>
          <a:p>
            <a:pPr marL="228600" indent="-228600">
              <a:buFontTx/>
              <a:buChar char="-"/>
            </a:pPr>
            <a:r>
              <a:rPr lang="en-US" sz="3600" dirty="0"/>
              <a:t>Self mortification/ fasting </a:t>
            </a:r>
          </a:p>
          <a:p>
            <a:pPr marL="228600" indent="-228600">
              <a:buFontTx/>
              <a:buChar char="-"/>
            </a:pPr>
            <a:r>
              <a:rPr lang="en-US" sz="3600" dirty="0"/>
              <a:t>Unseen, but heroic </a:t>
            </a:r>
          </a:p>
          <a:p>
            <a:endParaRPr lang="en-US" sz="3200" dirty="0"/>
          </a:p>
        </p:txBody>
      </p:sp>
      <p:pic>
        <p:nvPicPr>
          <p:cNvPr id="6" name="Picture 2" descr="Image result for be who you are and be that well"/>
          <p:cNvPicPr>
            <a:picLocks noChangeAspect="1" noChangeArrowheads="1"/>
          </p:cNvPicPr>
          <p:nvPr/>
        </p:nvPicPr>
        <p:blipFill rotWithShape="1">
          <a:blip r:embed="rId2">
            <a:extLst>
              <a:ext uri="{28A0092B-C50C-407E-A947-70E740481C1C}">
                <a14:useLocalDpi xmlns:a14="http://schemas.microsoft.com/office/drawing/2010/main" val="0"/>
              </a:ext>
            </a:extLst>
          </a:blip>
          <a:srcRect l="4094" r="3917" b="21396"/>
          <a:stretch/>
        </p:blipFill>
        <p:spPr bwMode="auto">
          <a:xfrm>
            <a:off x="2803901" y="3564044"/>
            <a:ext cx="3599697" cy="3075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57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1" y="96752"/>
            <a:ext cx="8543499" cy="6740307"/>
          </a:xfrm>
          <a:prstGeom prst="rect">
            <a:avLst/>
          </a:prstGeom>
        </p:spPr>
        <p:txBody>
          <a:bodyPr wrap="square">
            <a:spAutoFit/>
          </a:bodyPr>
          <a:lstStyle/>
          <a:p>
            <a:r>
              <a:rPr lang="en-US" sz="3600" dirty="0"/>
              <a:t>On April 9, 2018, Pope Francis released his latest Apostolic Exhortation: </a:t>
            </a:r>
            <a:r>
              <a:rPr lang="en-US" sz="3600" b="1" i="1" dirty="0"/>
              <a:t>Gaudete et </a:t>
            </a:r>
            <a:r>
              <a:rPr lang="en-US" sz="3600" b="1" i="1" dirty="0" err="1"/>
              <a:t>Exsultate</a:t>
            </a:r>
            <a:r>
              <a:rPr lang="en-US" sz="3600" dirty="0"/>
              <a:t> (Rejoice and Be Glad): </a:t>
            </a:r>
            <a:r>
              <a:rPr lang="en-US" sz="3600" b="1" dirty="0"/>
              <a:t>On the Call to Holiness in Today’s World</a:t>
            </a:r>
            <a:r>
              <a:rPr lang="en-US" sz="3600" dirty="0"/>
              <a:t>.  This is the third Apostolic Exhortation of his papacy, following </a:t>
            </a:r>
            <a:r>
              <a:rPr lang="en-US" sz="3600" i="1" dirty="0" err="1">
                <a:hlinkClick r:id="rId2"/>
              </a:rPr>
              <a:t>Evangelii</a:t>
            </a:r>
            <a:r>
              <a:rPr lang="en-US" sz="3600" i="1" dirty="0">
                <a:hlinkClick r:id="rId2"/>
              </a:rPr>
              <a:t> </a:t>
            </a:r>
            <a:r>
              <a:rPr lang="en-US" sz="3600" i="1" dirty="0" err="1">
                <a:hlinkClick r:id="rId2"/>
              </a:rPr>
              <a:t>Gaudium</a:t>
            </a:r>
            <a:r>
              <a:rPr lang="en-US" sz="3600" dirty="0"/>
              <a:t>, the Apostolic Exhortation on the Proclamation of the Gospel in Today’s World and </a:t>
            </a:r>
            <a:r>
              <a:rPr lang="en-US" sz="3600" i="1" dirty="0" err="1">
                <a:hlinkClick r:id="rId3"/>
              </a:rPr>
              <a:t>Amoris</a:t>
            </a:r>
            <a:r>
              <a:rPr lang="en-US" sz="3600" i="1" dirty="0">
                <a:hlinkClick r:id="rId3"/>
              </a:rPr>
              <a:t> Laetitia</a:t>
            </a:r>
            <a:r>
              <a:rPr lang="en-US" sz="3600" dirty="0"/>
              <a:t>, a post-</a:t>
            </a:r>
            <a:r>
              <a:rPr lang="en-US" sz="3600" dirty="0" err="1"/>
              <a:t>synodal</a:t>
            </a:r>
            <a:r>
              <a:rPr lang="en-US" sz="3600" dirty="0"/>
              <a:t> Apostolic Exhortation on Love in the Family. What was his goal? “To re-propose the call to holiness in a practical way for our own time, with all its risks, challenges and opportunities" (GE 2).</a:t>
            </a:r>
          </a:p>
        </p:txBody>
      </p:sp>
    </p:spTree>
    <p:extLst>
      <p:ext uri="{BB962C8B-B14F-4D97-AF65-F5344CB8AC3E}">
        <p14:creationId xmlns:p14="http://schemas.microsoft.com/office/powerpoint/2010/main" val="287287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00221"/>
            <a:ext cx="8857397" cy="3416320"/>
          </a:xfrm>
          <a:prstGeom prst="rect">
            <a:avLst/>
          </a:prstGeom>
        </p:spPr>
        <p:txBody>
          <a:bodyPr wrap="square">
            <a:spAutoFit/>
          </a:bodyPr>
          <a:lstStyle/>
          <a:p>
            <a:r>
              <a:rPr lang="en-US" sz="3600" dirty="0"/>
              <a:t>Pope Francis invites us simply and practically to open ourselves to the specific and unique mission God has created us for. In this, he says, lies true joy and freedom. Our Holy Father takes us back to the Source of Holiness, </a:t>
            </a:r>
            <a:r>
              <a:rPr lang="en-US" sz="3600" b="1" dirty="0"/>
              <a:t>Jesus Christ</a:t>
            </a:r>
            <a:r>
              <a:rPr lang="en-US" sz="3600" dirty="0"/>
              <a:t>, and encourages us to look to the </a:t>
            </a:r>
            <a:r>
              <a:rPr lang="en-US" sz="3600" b="1" dirty="0"/>
              <a:t>Beatitudes </a:t>
            </a:r>
            <a:r>
              <a:rPr lang="en-US" sz="3600" dirty="0"/>
              <a:t>as guides for holiness.</a:t>
            </a:r>
          </a:p>
        </p:txBody>
      </p:sp>
      <p:pic>
        <p:nvPicPr>
          <p:cNvPr id="3074" name="Picture 2" descr="Image result for jesus christ, beatitud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1192" y="3703600"/>
            <a:ext cx="5129854" cy="2884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97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ol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80" y="758664"/>
            <a:ext cx="7674553" cy="5119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196166">
            <a:off x="1195700" y="1558275"/>
            <a:ext cx="4271438" cy="1323439"/>
          </a:xfrm>
          <a:prstGeom prst="rect">
            <a:avLst/>
          </a:prstGeom>
          <a:noFill/>
        </p:spPr>
        <p:txBody>
          <a:bodyPr wrap="square" rtlCol="0">
            <a:spAutoFit/>
          </a:bodyPr>
          <a:lstStyle/>
          <a:p>
            <a:r>
              <a:rPr lang="en-US" sz="8000" dirty="0">
                <a:solidFill>
                  <a:srgbClr val="FFFF00"/>
                </a:solidFill>
                <a:latin typeface="Brush Script MT" panose="03060802040406070304" pitchFamily="66" charset="0"/>
              </a:rPr>
              <a:t>Live Jesus! </a:t>
            </a:r>
          </a:p>
        </p:txBody>
      </p:sp>
    </p:spTree>
    <p:extLst>
      <p:ext uri="{BB962C8B-B14F-4D97-AF65-F5344CB8AC3E}">
        <p14:creationId xmlns:p14="http://schemas.microsoft.com/office/powerpoint/2010/main" val="2021567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124049"/>
            <a:ext cx="8720920" cy="6555641"/>
          </a:xfrm>
          <a:prstGeom prst="rect">
            <a:avLst/>
          </a:prstGeom>
        </p:spPr>
        <p:txBody>
          <a:bodyPr wrap="square">
            <a:spAutoFit/>
          </a:bodyPr>
          <a:lstStyle/>
          <a:p>
            <a:pPr algn="ctr"/>
            <a:r>
              <a:rPr lang="en-US" sz="3500" b="1" dirty="0">
                <a:effectLst>
                  <a:outerShdw blurRad="38100" dist="38100" dir="2700000" algn="tl">
                    <a:srgbClr val="000000">
                      <a:alpha val="43137"/>
                    </a:srgbClr>
                  </a:outerShdw>
                </a:effectLst>
              </a:rPr>
              <a:t>Matthew 5:43-38</a:t>
            </a:r>
          </a:p>
          <a:p>
            <a:r>
              <a:rPr lang="en-US" sz="3500" dirty="0"/>
              <a:t> “You have heard that it was said, ‘You shall love your neighbor and hate your enemy.’</a:t>
            </a:r>
            <a:r>
              <a:rPr lang="en-US" sz="3500" b="1" dirty="0"/>
              <a:t> </a:t>
            </a:r>
            <a:r>
              <a:rPr lang="en-US" sz="3500" dirty="0"/>
              <a:t>But I say to you, love your enemies, and pray for those who persecute you,</a:t>
            </a:r>
            <a:r>
              <a:rPr lang="en-US" sz="3500" b="1" dirty="0"/>
              <a:t> </a:t>
            </a:r>
            <a:r>
              <a:rPr lang="en-US" sz="3500" dirty="0"/>
              <a:t>that you may be children of your heavenly Father, for he makes his sun rise on the bad and the good, and causes rain to fall on the just and the unjust.</a:t>
            </a:r>
            <a:r>
              <a:rPr lang="en-US" sz="3500" b="1" dirty="0"/>
              <a:t> </a:t>
            </a:r>
            <a:r>
              <a:rPr lang="en-US" sz="3500" dirty="0"/>
              <a:t>For if you love those who love you, what recompense will you have? Do not the tax collectors</a:t>
            </a:r>
            <a:r>
              <a:rPr lang="en-US" sz="3500" b="1" baseline="30000" dirty="0"/>
              <a:t> </a:t>
            </a:r>
            <a:r>
              <a:rPr lang="en-US" sz="3500" dirty="0"/>
              <a:t>do the same? And if you greet your brothers only, what is unusual about that? Do not the pagans do the same?</a:t>
            </a:r>
            <a:r>
              <a:rPr lang="en-US" sz="3500" b="1" baseline="30000" dirty="0"/>
              <a:t> </a:t>
            </a:r>
            <a:r>
              <a:rPr lang="en-US" sz="3500" dirty="0"/>
              <a:t>So be perfect,</a:t>
            </a:r>
            <a:r>
              <a:rPr lang="en-US" sz="3500" b="1" baseline="30000" dirty="0"/>
              <a:t> </a:t>
            </a:r>
            <a:r>
              <a:rPr lang="en-US" sz="3500" dirty="0"/>
              <a:t>just as your heavenly Father is perfect.” </a:t>
            </a:r>
          </a:p>
        </p:txBody>
      </p:sp>
    </p:spTree>
    <p:extLst>
      <p:ext uri="{BB962C8B-B14F-4D97-AF65-F5344CB8AC3E}">
        <p14:creationId xmlns:p14="http://schemas.microsoft.com/office/powerpoint/2010/main" val="22623428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9" y="254731"/>
            <a:ext cx="8775510" cy="6186309"/>
          </a:xfrm>
          <a:prstGeom prst="rect">
            <a:avLst/>
          </a:prstGeom>
        </p:spPr>
        <p:txBody>
          <a:bodyPr wrap="square">
            <a:spAutoFit/>
          </a:bodyPr>
          <a:lstStyle/>
          <a:p>
            <a:pPr marL="287338" indent="-287338">
              <a:buFont typeface="Arial" panose="020B0604020202020204" pitchFamily="34" charset="0"/>
              <a:buChar char="•"/>
            </a:pPr>
            <a:r>
              <a:rPr lang="en-US" sz="3600" dirty="0"/>
              <a:t>Jesus’ disciples, as children of God, must imitate the example of their Father, who grants his gifts of sun and rain to both the good and the bad.</a:t>
            </a:r>
          </a:p>
          <a:p>
            <a:pPr marL="287338" indent="-287338">
              <a:buFont typeface="Arial" panose="020B0604020202020204" pitchFamily="34" charset="0"/>
              <a:buChar char="•"/>
            </a:pPr>
            <a:r>
              <a:rPr lang="en-US" sz="3600" dirty="0"/>
              <a:t>Jesus’ disciples must not be content with merely usual standards of conduct.</a:t>
            </a:r>
          </a:p>
          <a:p>
            <a:pPr marL="287338" indent="-287338">
              <a:buFont typeface="Arial" panose="020B0604020202020204" pitchFamily="34" charset="0"/>
              <a:buChar char="•"/>
            </a:pPr>
            <a:r>
              <a:rPr lang="en-US" sz="3600" b="1" dirty="0"/>
              <a:t>Perfect</a:t>
            </a:r>
            <a:r>
              <a:rPr lang="en-US" sz="3600" dirty="0"/>
              <a:t>: in the gospels this word occurs only in Matthew, here and in </a:t>
            </a:r>
            <a:r>
              <a:rPr lang="en-US" sz="3600" b="1" dirty="0">
                <a:hlinkClick r:id="rId2"/>
              </a:rPr>
              <a:t>Mt 19:21</a:t>
            </a:r>
            <a:r>
              <a:rPr lang="en-US" sz="3600" b="1" dirty="0"/>
              <a:t> </a:t>
            </a:r>
            <a:r>
              <a:rPr lang="en-US" sz="3600" dirty="0"/>
              <a:t>(“If you wish to be perfect, go, sell what you have and give to [the] poor, and you will have treasure in heaven. Then come, follow me.”)  The Lucan parallel (</a:t>
            </a:r>
            <a:r>
              <a:rPr lang="en-US" sz="3600" b="1" dirty="0">
                <a:hlinkClick r:id="rId3"/>
              </a:rPr>
              <a:t>Lk 6:36</a:t>
            </a:r>
            <a:r>
              <a:rPr lang="en-US" sz="3600" dirty="0"/>
              <a:t>) demands that the disciples be </a:t>
            </a:r>
            <a:r>
              <a:rPr lang="en-US" sz="3600" b="1" dirty="0"/>
              <a:t>merciful</a:t>
            </a:r>
            <a:r>
              <a:rPr lang="en-US" sz="3600" dirty="0"/>
              <a:t>.</a:t>
            </a:r>
          </a:p>
        </p:txBody>
      </p:sp>
    </p:spTree>
    <p:extLst>
      <p:ext uri="{BB962C8B-B14F-4D97-AF65-F5344CB8AC3E}">
        <p14:creationId xmlns:p14="http://schemas.microsoft.com/office/powerpoint/2010/main" val="3851234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7249" y="72589"/>
            <a:ext cx="5895973" cy="707886"/>
          </a:xfrm>
          <a:prstGeom prst="rect">
            <a:avLst/>
          </a:prstGeom>
        </p:spPr>
        <p:txBody>
          <a:bodyPr wrap="none">
            <a:spAutoFit/>
          </a:bodyPr>
          <a:lstStyle/>
          <a:p>
            <a:r>
              <a:rPr lang="en-US" sz="4000" b="1" dirty="0">
                <a:effectLst>
                  <a:outerShdw blurRad="38100" dist="38100" dir="2700000" algn="tl">
                    <a:srgbClr val="000000">
                      <a:alpha val="43137"/>
                    </a:srgbClr>
                  </a:outerShdw>
                </a:effectLst>
              </a:rPr>
              <a:t>Universal Call to Holiness </a:t>
            </a:r>
          </a:p>
        </p:txBody>
      </p:sp>
      <p:pic>
        <p:nvPicPr>
          <p:cNvPr id="1026" name="Picture 2" descr="Image result for what does Lumen Gentium"/>
          <p:cNvPicPr>
            <a:picLocks noChangeAspect="1" noChangeArrowheads="1"/>
          </p:cNvPicPr>
          <p:nvPr/>
        </p:nvPicPr>
        <p:blipFill rotWithShape="1">
          <a:blip r:embed="rId2">
            <a:extLst>
              <a:ext uri="{28A0092B-C50C-407E-A947-70E740481C1C}">
                <a14:useLocalDpi xmlns:a14="http://schemas.microsoft.com/office/drawing/2010/main" val="0"/>
              </a:ext>
            </a:extLst>
          </a:blip>
          <a:srcRect t="-1" r="11013" b="-1855"/>
          <a:stretch/>
        </p:blipFill>
        <p:spPr bwMode="auto">
          <a:xfrm>
            <a:off x="5950424" y="1097895"/>
            <a:ext cx="2944764" cy="48610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8364" y="723567"/>
            <a:ext cx="5595582" cy="5632311"/>
          </a:xfrm>
          <a:prstGeom prst="rect">
            <a:avLst/>
          </a:prstGeom>
        </p:spPr>
        <p:txBody>
          <a:bodyPr wrap="square">
            <a:spAutoFit/>
          </a:bodyPr>
          <a:lstStyle/>
          <a:p>
            <a:r>
              <a:rPr lang="en-US" sz="3600" dirty="0"/>
              <a:t>The central document of  Vatican II was Lumen </a:t>
            </a:r>
            <a:r>
              <a:rPr lang="en-US" sz="3600" dirty="0" err="1"/>
              <a:t>Gentium</a:t>
            </a:r>
            <a:r>
              <a:rPr lang="en-US" sz="3600" dirty="0"/>
              <a:t>.  The heart of this document its teaching in chapter five that the </a:t>
            </a:r>
            <a:r>
              <a:rPr lang="en-US" sz="3600" b="1" dirty="0"/>
              <a:t>call to holiness </a:t>
            </a:r>
            <a:r>
              <a:rPr lang="en-US" sz="3600" dirty="0"/>
              <a:t>is not limited to any one state in life, but is indeed universal, embracing all baptized Christians.  It consists in the perfection love (charity).  </a:t>
            </a:r>
          </a:p>
        </p:txBody>
      </p:sp>
    </p:spTree>
    <p:extLst>
      <p:ext uri="{BB962C8B-B14F-4D97-AF65-F5344CB8AC3E}">
        <p14:creationId xmlns:p14="http://schemas.microsoft.com/office/powerpoint/2010/main" val="714120541"/>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46" y="402583"/>
            <a:ext cx="6454254" cy="6186309"/>
          </a:xfrm>
          <a:prstGeom prst="rect">
            <a:avLst/>
          </a:prstGeom>
        </p:spPr>
        <p:txBody>
          <a:bodyPr wrap="square">
            <a:spAutoFit/>
          </a:bodyPr>
          <a:lstStyle/>
          <a:p>
            <a:r>
              <a:rPr lang="en-US" sz="3600" dirty="0"/>
              <a:t>Nearly 400 years before Vatican II, </a:t>
            </a:r>
          </a:p>
          <a:p>
            <a:r>
              <a:rPr lang="en-US" sz="3600" b="1" dirty="0"/>
              <a:t>St. Francis de Sales </a:t>
            </a:r>
            <a:r>
              <a:rPr lang="en-US" sz="3600" dirty="0"/>
              <a:t>(1567-1622), articulated the </a:t>
            </a:r>
            <a:r>
              <a:rPr lang="en-US" sz="3600" b="1" dirty="0"/>
              <a:t>universal call to holiness </a:t>
            </a:r>
            <a:r>
              <a:rPr lang="en-US" sz="3600" dirty="0"/>
              <a:t>in a book that is still a spiritual classic today: </a:t>
            </a:r>
            <a:r>
              <a:rPr lang="en-US" sz="3600" i="1" dirty="0"/>
              <a:t>Introduction to the Devout Life</a:t>
            </a:r>
            <a:r>
              <a:rPr lang="en-US" sz="3600" dirty="0"/>
              <a:t>. All people, he said, are called to holiness, and can (must) carry out lives of devotion according to each person's individual position and state in life (married, widowed, laborer, businessperson, etc.).</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664" t="1844" r="32001"/>
          <a:stretch/>
        </p:blipFill>
        <p:spPr>
          <a:xfrm>
            <a:off x="7128312" y="163629"/>
            <a:ext cx="1671127" cy="6425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476806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083" y="117693"/>
            <a:ext cx="8559610" cy="6740307"/>
          </a:xfrm>
          <a:prstGeom prst="rect">
            <a:avLst/>
          </a:prstGeom>
        </p:spPr>
        <p:txBody>
          <a:bodyPr wrap="square">
            <a:spAutoFit/>
          </a:bodyPr>
          <a:lstStyle/>
          <a:p>
            <a:r>
              <a:rPr lang="en-US" sz="3600" dirty="0"/>
              <a:t>St. Francis de Sales was born to a noble family near Geneva, Switzerland in 1567.  He desired to serve God in the priesthood from an early age, but kept it to himself because his father wanted him to be a lawyer and politician. After receiving a doctorate in law at the age of 24, and after much discussion and disagreement with his father, Francis entered the seminary and was ordained to the priesthood in 1593. Francis was zealous for the salvation of souls, especially the fallen away Catholics, and was later made bishop of Geneva at the age of 35. </a:t>
            </a:r>
          </a:p>
        </p:txBody>
      </p:sp>
    </p:spTree>
    <p:extLst>
      <p:ext uri="{BB962C8B-B14F-4D97-AF65-F5344CB8AC3E}">
        <p14:creationId xmlns:p14="http://schemas.microsoft.com/office/powerpoint/2010/main" val="168447276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36728" y="219922"/>
            <a:ext cx="8284191" cy="677324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3600" dirty="0">
                <a:solidFill>
                  <a:schemeClr val="tx1"/>
                </a:solidFill>
              </a:rPr>
              <a:t>Though he was naturally hot tempered, he learned to control it and was known for his gentle, loving spirit and approachable ways.  He was a gifted spiritual director, writer, catechist and preacher.  Francis de Sales was one of the first to articulate a lay spirituality in the Church when describing the “</a:t>
            </a:r>
            <a:r>
              <a:rPr lang="en-US" sz="3600" b="1" dirty="0">
                <a:solidFill>
                  <a:schemeClr val="tx1"/>
                </a:solidFill>
              </a:rPr>
              <a:t>Universal Call to Holiness</a:t>
            </a:r>
            <a:r>
              <a:rPr lang="en-US" sz="3600" dirty="0">
                <a:solidFill>
                  <a:schemeClr val="tx1"/>
                </a:solidFill>
              </a:rPr>
              <a:t>”.  Together with St. Jane de Chantal, he founded and directed the Order of the Visitation Sisters. The Salesians of Don Bosco, the Oblates of Saint Francis de Sales, and the Missionaries of Saint Francis de Sales are named in his honor.</a:t>
            </a:r>
          </a:p>
        </p:txBody>
      </p:sp>
    </p:spTree>
    <p:extLst>
      <p:ext uri="{BB962C8B-B14F-4D97-AF65-F5344CB8AC3E}">
        <p14:creationId xmlns:p14="http://schemas.microsoft.com/office/powerpoint/2010/main" val="82699059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0501" y="251606"/>
            <a:ext cx="6360424" cy="452596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3600" dirty="0">
                <a:solidFill>
                  <a:schemeClr val="tx1"/>
                </a:solidFill>
              </a:rPr>
              <a:t>St. Francis de Sales stated “I have wished above all else to engrave and inscribe on your heart this holy and sacred motto, “</a:t>
            </a:r>
            <a:r>
              <a:rPr lang="en-US" sz="3600" b="1" dirty="0">
                <a:solidFill>
                  <a:schemeClr val="tx1"/>
                </a:solidFill>
              </a:rPr>
              <a:t>Live, Jesus!</a:t>
            </a:r>
            <a:r>
              <a:rPr lang="en-US" sz="3600" dirty="0">
                <a:solidFill>
                  <a:schemeClr val="tx1"/>
                </a:solidFill>
              </a:rPr>
              <a:t>”…As our beloved Jesus lives in your heart, so too he will soon live in all your conduct and he will be revealed by your eyes, your mouth, your hands, yes even the hair on your head. With St. Paul you can say these holy words, “It is no longer I that live, but Christ lives in me”. (Intro. to the Devout Life, Part III, </a:t>
            </a:r>
            <a:r>
              <a:rPr lang="en-US" sz="3600" dirty="0" err="1">
                <a:solidFill>
                  <a:schemeClr val="tx1"/>
                </a:solidFill>
              </a:rPr>
              <a:t>ch.</a:t>
            </a:r>
            <a:r>
              <a:rPr lang="en-US" sz="3600" dirty="0">
                <a:solidFill>
                  <a:schemeClr val="tx1"/>
                </a:solidFill>
              </a:rPr>
              <a:t> 23)</a:t>
            </a:r>
          </a:p>
          <a:p>
            <a:pPr marL="0" indent="0">
              <a:buFont typeface="Wingdings 2" pitchFamily="18" charset="2"/>
              <a:buNone/>
            </a:pPr>
            <a:endParaRPr lang="en-US" sz="3600"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139"/>
          <a:stretch/>
        </p:blipFill>
        <p:spPr>
          <a:xfrm>
            <a:off x="6661596" y="657445"/>
            <a:ext cx="2304981" cy="5497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48071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203200"/>
            <a:ext cx="8699500" cy="5078313"/>
          </a:xfrm>
          <a:prstGeom prst="rect">
            <a:avLst/>
          </a:prstGeom>
          <a:noFill/>
        </p:spPr>
        <p:txBody>
          <a:bodyPr wrap="square" rtlCol="0">
            <a:spAutoFit/>
          </a:bodyPr>
          <a:lstStyle/>
          <a:p>
            <a:r>
              <a:rPr lang="en-US" sz="3600" b="1" dirty="0"/>
              <a:t>How to live in holiness…do the right thing, at the right time, with the right attitude, for the love of God and neighbor</a:t>
            </a:r>
          </a:p>
          <a:p>
            <a:pPr marL="228600" indent="-228600">
              <a:buFont typeface="Arial" panose="020B0604020202020204" pitchFamily="34" charset="0"/>
              <a:buChar char="•"/>
            </a:pPr>
            <a:r>
              <a:rPr lang="en-US" sz="3600" dirty="0"/>
              <a:t>Christian devotion in daily life</a:t>
            </a:r>
          </a:p>
          <a:p>
            <a:pPr marL="228600" indent="-228600">
              <a:buFont typeface="Arial" panose="020B0604020202020204" pitchFamily="34" charset="0"/>
              <a:buChar char="•"/>
            </a:pPr>
            <a:r>
              <a:rPr lang="en-US" sz="3600" dirty="0"/>
              <a:t>Duty done well</a:t>
            </a:r>
          </a:p>
          <a:p>
            <a:pPr marL="228600" indent="-228600">
              <a:buFont typeface="Arial" panose="020B0604020202020204" pitchFamily="34" charset="0"/>
              <a:buChar char="•"/>
            </a:pPr>
            <a:r>
              <a:rPr lang="en-US" sz="3600" dirty="0"/>
              <a:t>Relationship with others </a:t>
            </a:r>
          </a:p>
          <a:p>
            <a:pPr marL="228600" indent="-228600">
              <a:buFont typeface="Arial" panose="020B0604020202020204" pitchFamily="34" charset="0"/>
              <a:buChar char="•"/>
            </a:pPr>
            <a:r>
              <a:rPr lang="en-US" sz="3600" dirty="0"/>
              <a:t>Loving God and neighbor</a:t>
            </a:r>
          </a:p>
          <a:p>
            <a:endParaRPr lang="en-US" sz="3600" dirty="0"/>
          </a:p>
          <a:p>
            <a:r>
              <a:rPr lang="en-US" sz="3600" dirty="0"/>
              <a:t> </a:t>
            </a:r>
          </a:p>
        </p:txBody>
      </p:sp>
      <p:pic>
        <p:nvPicPr>
          <p:cNvPr id="3" name="Picture 2" descr="Image result for love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693" y="4285397"/>
            <a:ext cx="4115913" cy="2378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14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76A55"/>
      </a:dk2>
      <a:lt2>
        <a:srgbClr val="EAEBDE"/>
      </a:lt2>
      <a:accent1>
        <a:srgbClr val="00B0F0"/>
      </a:accent1>
      <a:accent2>
        <a:srgbClr val="66A7B8"/>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864</TotalTime>
  <Words>1264</Words>
  <Application>Microsoft Office PowerPoint</Application>
  <PresentationFormat>On-screen Show (4:3)</PresentationFormat>
  <Paragraphs>59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Franklin Gothic Book</vt:lpstr>
      <vt:lpstr>Britannic Bold</vt:lpstr>
      <vt:lpstr>Calibri</vt:lpstr>
      <vt:lpstr>Arial</vt:lpstr>
      <vt:lpstr>Perpetua</vt:lpstr>
      <vt:lpstr>Wingdings 2</vt:lpstr>
      <vt:lpstr>Brush Script MT</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Mota FMA, Sr. Bernadette</dc:creator>
  <cp:lastModifiedBy>Sr. Bernadette Mota</cp:lastModifiedBy>
  <cp:revision>85</cp:revision>
  <cp:lastPrinted>2018-08-18T03:28:10Z</cp:lastPrinted>
  <dcterms:created xsi:type="dcterms:W3CDTF">2018-03-06T19:42:16Z</dcterms:created>
  <dcterms:modified xsi:type="dcterms:W3CDTF">2020-08-26T21:09:05Z</dcterms:modified>
</cp:coreProperties>
</file>