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3"/>
  </p:notesMasterIdLst>
  <p:sldIdLst>
    <p:sldId id="256" r:id="rId2"/>
    <p:sldId id="257" r:id="rId3"/>
    <p:sldId id="259" r:id="rId4"/>
    <p:sldId id="261" r:id="rId5"/>
    <p:sldId id="262" r:id="rId6"/>
    <p:sldId id="263" r:id="rId7"/>
    <p:sldId id="264" r:id="rId8"/>
    <p:sldId id="265" r:id="rId9"/>
    <p:sldId id="266" r:id="rId10"/>
    <p:sldId id="267" r:id="rId11"/>
    <p:sldId id="268" r:id="rId12"/>
  </p:sldIdLst>
  <p:sldSz cx="9144000" cy="5143500" type="screen16x9"/>
  <p:notesSz cx="6858000" cy="9144000"/>
  <p:embeddedFontLst>
    <p:embeddedFont>
      <p:font typeface="Homemade Apple" panose="020B0604020202020204" charset="0"/>
      <p:regular r:id="rId14"/>
    </p:embeddedFont>
    <p:embeddedFont>
      <p:font typeface="Luckiest Guy" panose="020B0604020202020204" charset="0"/>
      <p:regular r:id="rId1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730"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128a60fcb2_0_2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128a60fcb2_0_2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88d4af6c2c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88d4af6c2c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Dr. Martin Luther King Jr. lived in a time when things were not fair for many African Americans. The laws were unjust and he fought to change the laws. He believed every person had basic rights that should be respected. He was killed for his beliefs in justice and peace.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88d4af6c2c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88d4af6c2c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894cb79a6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894cb79a6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894cb79a61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894cb79a61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88d4af6c2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88d4af6c2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88d4af6c2c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88d4af6c2c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88d4af6c2c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88d4af6c2c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What might be other times that you might need courage?</a:t>
            </a:r>
            <a:endParaRPr dirty="0"/>
          </a:p>
          <a:p>
            <a:pPr marL="0" lvl="0" indent="0" algn="l" rtl="0">
              <a:spcBef>
                <a:spcPts val="0"/>
              </a:spcBef>
              <a:spcAft>
                <a:spcPts val="0"/>
              </a:spcAft>
              <a:buNone/>
            </a:pPr>
            <a:r>
              <a:rPr lang="en" dirty="0"/>
              <a:t>-trying new things</a:t>
            </a:r>
            <a:endParaRPr dirty="0"/>
          </a:p>
          <a:p>
            <a:pPr marL="0" lvl="0" indent="0" algn="l" rtl="0">
              <a:spcBef>
                <a:spcPts val="0"/>
              </a:spcBef>
              <a:spcAft>
                <a:spcPts val="0"/>
              </a:spcAft>
              <a:buNone/>
            </a:pPr>
            <a:r>
              <a:rPr lang="en" dirty="0"/>
              <a:t>-raising your hand in the classroom even if you are not sure of the answer</a:t>
            </a:r>
            <a:endParaRPr dirty="0"/>
          </a:p>
          <a:p>
            <a:pPr marL="0" lvl="0" indent="0" algn="l" rtl="0">
              <a:spcBef>
                <a:spcPts val="0"/>
              </a:spcBef>
              <a:spcAft>
                <a:spcPts val="0"/>
              </a:spcAft>
              <a:buNone/>
            </a:pPr>
            <a:r>
              <a:rPr lang="en" dirty="0"/>
              <a:t>-trying a new vegetable or food; just because you have never tried it and you think you might not like it</a:t>
            </a:r>
            <a:endParaRPr dirty="0"/>
          </a:p>
          <a:p>
            <a:pPr marL="0" lvl="0" indent="0" algn="l" rtl="0">
              <a:spcBef>
                <a:spcPts val="0"/>
              </a:spcBef>
              <a:spcAft>
                <a:spcPts val="0"/>
              </a:spcAft>
              <a:buNone/>
            </a:pPr>
            <a:r>
              <a:rPr lang="en" dirty="0"/>
              <a:t>-keep practicing something you might not be that good at-instrument;you mulitplication tables; tieing your shoes; learnig a new sport..it starts with the little things; it starts with the right attitude</a:t>
            </a: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88d4af6c2c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88d4af6c2c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Here you would invite the children to share. Be ready to accept all answers. You might get batman, superman, or grandma, mom, dad, etc.</a:t>
            </a:r>
            <a:endParaRPr dirty="0"/>
          </a:p>
          <a:p>
            <a:pPr marL="0" lvl="0" indent="0" algn="l" rtl="0">
              <a:spcBef>
                <a:spcPts val="0"/>
              </a:spcBef>
              <a:spcAft>
                <a:spcPts val="0"/>
              </a:spcAft>
              <a:buNone/>
            </a:pPr>
            <a:r>
              <a:rPr lang="en" dirty="0"/>
              <a:t>After the children share and have given examples then you continue. Now thank them for sharing and say: now we are going to share about some people in history who lived a long time ago and some who are alive today who showed courage in their lives.</a:t>
            </a:r>
            <a:endParaRPr dirty="0"/>
          </a:p>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88d4af6c2c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88d4af6c2c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Jesus showed courage in many instances. He was not afraid to help the people who were outcasts, the people no one liked or wanted to help. He did not worry about what people would think. He was brave and wanted to help anyone who needed help.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88d4af6c2c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88d4af6c2c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Mary was a simple girl. She loved God and did her best to obey his laws.  One day, an angel appeared to her and told her she had been chosen to be the mother of the son of God. She was just a teenager! She could have said NO, I won’t do this. I am afraid.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155CC"/>
        </a:solidFill>
        <a:effectLst/>
      </p:bgPr>
    </p:bg>
    <p:spTree>
      <p:nvGrpSpPr>
        <p:cNvPr id="1" name="Shape 53"/>
        <p:cNvGrpSpPr/>
        <p:nvPr/>
      </p:nvGrpSpPr>
      <p:grpSpPr>
        <a:xfrm>
          <a:off x="0" y="0"/>
          <a:ext cx="0" cy="0"/>
          <a:chOff x="0" y="0"/>
          <a:chExt cx="0" cy="0"/>
        </a:xfrm>
      </p:grpSpPr>
      <p:sp>
        <p:nvSpPr>
          <p:cNvPr id="54" name="Google Shape;54;p13"/>
          <p:cNvSpPr/>
          <p:nvPr/>
        </p:nvSpPr>
        <p:spPr>
          <a:xfrm>
            <a:off x="466850" y="1477850"/>
            <a:ext cx="8177400" cy="2452200"/>
          </a:xfrm>
          <a:prstGeom prst="roundRect">
            <a:avLst>
              <a:gd name="adj" fmla="val 16667"/>
            </a:avLst>
          </a:prstGeom>
          <a:solidFill>
            <a:schemeClr val="lt2"/>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3"/>
          <p:cNvSpPr txBox="1"/>
          <p:nvPr/>
        </p:nvSpPr>
        <p:spPr>
          <a:xfrm>
            <a:off x="639150" y="1598150"/>
            <a:ext cx="7865700" cy="2211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4800" dirty="0">
                <a:latin typeface="Luckiest Guy"/>
                <a:ea typeface="Luckiest Guy"/>
                <a:cs typeface="Luckiest Guy"/>
                <a:sym typeface="Luckiest Guy"/>
              </a:rPr>
              <a:t>Courage</a:t>
            </a:r>
            <a:endParaRPr sz="4800" dirty="0">
              <a:latin typeface="Luckiest Guy"/>
              <a:ea typeface="Luckiest Guy"/>
              <a:cs typeface="Luckiest Guy"/>
              <a:sym typeface="Luckiest Guy"/>
            </a:endParaRPr>
          </a:p>
        </p:txBody>
      </p:sp>
      <p:sp>
        <p:nvSpPr>
          <p:cNvPr id="56" name="Google Shape;56;p13"/>
          <p:cNvSpPr txBox="1"/>
          <p:nvPr/>
        </p:nvSpPr>
        <p:spPr>
          <a:xfrm>
            <a:off x="1196650" y="4729475"/>
            <a:ext cx="7865700" cy="3279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rgbClr val="999999"/>
                </a:solidFill>
                <a:latin typeface="Homemade Apple"/>
                <a:ea typeface="Homemade Apple"/>
                <a:cs typeface="Homemade Apple"/>
                <a:sym typeface="Homemade Apple"/>
              </a:rPr>
              <a:t>#Hyperdoc Template created by Kelly Hilton. Adapted by  </a:t>
            </a:r>
            <a:r>
              <a:rPr lang="en" sz="1200" b="1">
                <a:solidFill>
                  <a:srgbClr val="999999"/>
                </a:solidFill>
                <a:latin typeface="Homemade Apple"/>
                <a:ea typeface="Homemade Apple"/>
                <a:cs typeface="Homemade Apple"/>
                <a:sym typeface="Homemade Apple"/>
              </a:rPr>
              <a:t>Sr. Ignacia Carrillo, FMA</a:t>
            </a:r>
            <a:endParaRPr sz="1200" b="1">
              <a:solidFill>
                <a:srgbClr val="999999"/>
              </a:solidFill>
              <a:latin typeface="Homemade Apple"/>
              <a:ea typeface="Homemade Apple"/>
              <a:cs typeface="Homemade Apple"/>
              <a:sym typeface="Homemade Apple"/>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FFFF"/>
        </a:solidFill>
        <a:effectLst/>
      </p:bgPr>
    </p:bg>
    <p:spTree>
      <p:nvGrpSpPr>
        <p:cNvPr id="1" name="Shape 115"/>
        <p:cNvGrpSpPr/>
        <p:nvPr/>
      </p:nvGrpSpPr>
      <p:grpSpPr>
        <a:xfrm>
          <a:off x="0" y="0"/>
          <a:ext cx="0" cy="0"/>
          <a:chOff x="0" y="0"/>
          <a:chExt cx="0" cy="0"/>
        </a:xfrm>
      </p:grpSpPr>
      <p:sp>
        <p:nvSpPr>
          <p:cNvPr id="116" name="Google Shape;116;p24"/>
          <p:cNvSpPr txBox="1">
            <a:spLocks noGrp="1"/>
          </p:cNvSpPr>
          <p:nvPr>
            <p:ph type="title"/>
          </p:nvPr>
        </p:nvSpPr>
        <p:spPr>
          <a:xfrm>
            <a:off x="362857" y="166223"/>
            <a:ext cx="88323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t>Martin Luther King Jr. stood up for others’ rights.</a:t>
            </a:r>
            <a:endParaRPr b="1" dirty="0"/>
          </a:p>
        </p:txBody>
      </p:sp>
      <p:sp>
        <p:nvSpPr>
          <p:cNvPr id="117" name="Google Shape;117;p2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026" name="Picture 2" descr="Embracing the Dream: Celebrating the Legacy of Martin Luther King ...">
            <a:extLst>
              <a:ext uri="{FF2B5EF4-FFF2-40B4-BE49-F238E27FC236}">
                <a16:creationId xmlns:a16="http://schemas.microsoft.com/office/drawing/2014/main" id="{825FB79B-AE4D-4D7F-8247-89218A6B348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014" b="3896"/>
          <a:stretch/>
        </p:blipFill>
        <p:spPr bwMode="auto">
          <a:xfrm>
            <a:off x="0" y="898070"/>
            <a:ext cx="9144000" cy="424543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Shape 122"/>
        <p:cNvGrpSpPr/>
        <p:nvPr/>
      </p:nvGrpSpPr>
      <p:grpSpPr>
        <a:xfrm>
          <a:off x="0" y="0"/>
          <a:ext cx="0" cy="0"/>
          <a:chOff x="0" y="0"/>
          <a:chExt cx="0" cy="0"/>
        </a:xfrm>
      </p:grpSpPr>
      <p:sp>
        <p:nvSpPr>
          <p:cNvPr id="124" name="Google Shape;124;p25"/>
          <p:cNvSpPr txBox="1"/>
          <p:nvPr/>
        </p:nvSpPr>
        <p:spPr>
          <a:xfrm>
            <a:off x="4959716" y="254608"/>
            <a:ext cx="4124700" cy="4344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dirty="0"/>
              <a:t>Courage</a:t>
            </a:r>
            <a:endParaRPr b="1" dirty="0"/>
          </a:p>
          <a:p>
            <a:pPr marL="0" lvl="0" indent="0" algn="l" rtl="0">
              <a:spcBef>
                <a:spcPts val="0"/>
              </a:spcBef>
              <a:spcAft>
                <a:spcPts val="0"/>
              </a:spcAft>
              <a:buNone/>
            </a:pPr>
            <a:r>
              <a:rPr lang="en" sz="1500" dirty="0"/>
              <a:t>Be strong and let your heart take courage</a:t>
            </a:r>
            <a:endParaRPr sz="1500" dirty="0"/>
          </a:p>
          <a:p>
            <a:pPr marL="0" lvl="0" indent="0" algn="l" rtl="0">
              <a:spcBef>
                <a:spcPts val="0"/>
              </a:spcBef>
              <a:spcAft>
                <a:spcPts val="0"/>
              </a:spcAft>
              <a:buNone/>
            </a:pPr>
            <a:r>
              <a:rPr lang="en" sz="1500" dirty="0"/>
              <a:t>Stand firm and by your heart be led</a:t>
            </a:r>
            <a:endParaRPr sz="1500" dirty="0"/>
          </a:p>
          <a:p>
            <a:pPr marL="0" lvl="0" indent="0" algn="l" rtl="0">
              <a:spcBef>
                <a:spcPts val="0"/>
              </a:spcBef>
              <a:spcAft>
                <a:spcPts val="0"/>
              </a:spcAft>
              <a:buNone/>
            </a:pPr>
            <a:r>
              <a:rPr lang="en" sz="1500" dirty="0"/>
              <a:t>Be brave when you feel afraid</a:t>
            </a:r>
            <a:endParaRPr sz="1500" dirty="0"/>
          </a:p>
          <a:p>
            <a:pPr marL="0" lvl="0" indent="0" algn="l" rtl="0">
              <a:spcBef>
                <a:spcPts val="0"/>
              </a:spcBef>
              <a:spcAft>
                <a:spcPts val="0"/>
              </a:spcAft>
              <a:buNone/>
            </a:pPr>
            <a:r>
              <a:rPr lang="en" sz="1500" dirty="0"/>
              <a:t>Then let go of fear</a:t>
            </a:r>
            <a:endParaRPr sz="1500" dirty="0"/>
          </a:p>
          <a:p>
            <a:pPr marL="0" lvl="0" indent="0" algn="l" rtl="0">
              <a:spcBef>
                <a:spcPts val="0"/>
              </a:spcBef>
              <a:spcAft>
                <a:spcPts val="0"/>
              </a:spcAft>
              <a:buNone/>
            </a:pPr>
            <a:r>
              <a:rPr lang="en" sz="1500" dirty="0"/>
              <a:t>And with courage move ahead</a:t>
            </a:r>
            <a:endParaRPr sz="1500" dirty="0"/>
          </a:p>
          <a:p>
            <a:pPr marL="0" lvl="0" indent="0" algn="l" rtl="0">
              <a:spcBef>
                <a:spcPts val="0"/>
              </a:spcBef>
              <a:spcAft>
                <a:spcPts val="0"/>
              </a:spcAft>
              <a:buNone/>
            </a:pPr>
            <a:r>
              <a:rPr lang="en" sz="1500" dirty="0"/>
              <a:t>	Courage is a quality of the heart</a:t>
            </a:r>
            <a:endParaRPr sz="1500" dirty="0"/>
          </a:p>
          <a:p>
            <a:pPr marL="0" lvl="0" indent="0" algn="l" rtl="0">
              <a:spcBef>
                <a:spcPts val="0"/>
              </a:spcBef>
              <a:spcAft>
                <a:spcPts val="0"/>
              </a:spcAft>
              <a:buNone/>
            </a:pPr>
            <a:r>
              <a:rPr lang="en" sz="1500" dirty="0"/>
              <a:t>	The Spirit of God within me</a:t>
            </a:r>
            <a:endParaRPr sz="1500" dirty="0"/>
          </a:p>
          <a:p>
            <a:pPr marL="0" lvl="0" indent="0" algn="l" rtl="0">
              <a:spcBef>
                <a:spcPts val="0"/>
              </a:spcBef>
              <a:spcAft>
                <a:spcPts val="0"/>
              </a:spcAft>
              <a:buNone/>
            </a:pPr>
            <a:r>
              <a:rPr lang="en" sz="1500" dirty="0"/>
              <a:t>	Courage is bravery in</a:t>
            </a:r>
            <a:endParaRPr sz="1500" dirty="0"/>
          </a:p>
          <a:p>
            <a:pPr marL="0" lvl="0" indent="0" algn="l" rtl="0">
              <a:spcBef>
                <a:spcPts val="0"/>
              </a:spcBef>
              <a:spcAft>
                <a:spcPts val="0"/>
              </a:spcAft>
              <a:buNone/>
            </a:pPr>
            <a:r>
              <a:rPr lang="en" sz="1500" dirty="0"/>
              <a:t>	Face of my fears</a:t>
            </a:r>
            <a:endParaRPr sz="1500" dirty="0"/>
          </a:p>
          <a:p>
            <a:pPr marL="0" lvl="0" indent="0" algn="l" rtl="0">
              <a:spcBef>
                <a:spcPts val="0"/>
              </a:spcBef>
              <a:spcAft>
                <a:spcPts val="0"/>
              </a:spcAft>
              <a:buNone/>
            </a:pPr>
            <a:r>
              <a:rPr lang="en" sz="1500" dirty="0"/>
              <a:t>	With wisdom and humility</a:t>
            </a:r>
            <a:endParaRPr sz="1500" dirty="0"/>
          </a:p>
          <a:p>
            <a:pPr marL="0" lvl="0" indent="0" algn="l" rtl="0">
              <a:spcBef>
                <a:spcPts val="0"/>
              </a:spcBef>
              <a:spcAft>
                <a:spcPts val="0"/>
              </a:spcAft>
              <a:buNone/>
            </a:pPr>
            <a:r>
              <a:rPr lang="en" sz="1500" dirty="0"/>
              <a:t>Be strong when life overwhelms you</a:t>
            </a:r>
            <a:endParaRPr sz="1500" dirty="0"/>
          </a:p>
          <a:p>
            <a:pPr marL="0" lvl="0" indent="0" algn="l" rtl="0">
              <a:spcBef>
                <a:spcPts val="0"/>
              </a:spcBef>
              <a:spcAft>
                <a:spcPts val="0"/>
              </a:spcAft>
              <a:buNone/>
            </a:pPr>
            <a:r>
              <a:rPr lang="en" sz="1500" dirty="0"/>
              <a:t>Find courage to try new things</a:t>
            </a:r>
            <a:endParaRPr sz="1500" dirty="0"/>
          </a:p>
          <a:p>
            <a:pPr marL="0" lvl="0" indent="0" algn="l" rtl="0">
              <a:spcBef>
                <a:spcPts val="0"/>
              </a:spcBef>
              <a:spcAft>
                <a:spcPts val="0"/>
              </a:spcAft>
              <a:buNone/>
            </a:pPr>
            <a:r>
              <a:rPr lang="en" sz="1500" dirty="0"/>
              <a:t>Don’t give up when something</a:t>
            </a:r>
            <a:endParaRPr sz="1500" dirty="0"/>
          </a:p>
          <a:p>
            <a:pPr marL="0" lvl="0" indent="0" algn="l" rtl="0">
              <a:spcBef>
                <a:spcPts val="0"/>
              </a:spcBef>
              <a:spcAft>
                <a:spcPts val="0"/>
              </a:spcAft>
              <a:buNone/>
            </a:pPr>
            <a:r>
              <a:rPr lang="en" sz="1500" dirty="0"/>
              <a:t>Feels hard to do</a:t>
            </a:r>
            <a:endParaRPr sz="1500" dirty="0"/>
          </a:p>
          <a:p>
            <a:pPr marL="0" lvl="0" indent="0" algn="l" rtl="0">
              <a:spcBef>
                <a:spcPts val="0"/>
              </a:spcBef>
              <a:spcAft>
                <a:spcPts val="0"/>
              </a:spcAft>
              <a:buNone/>
            </a:pPr>
            <a:r>
              <a:rPr lang="en" sz="1500" dirty="0"/>
              <a:t>With courage we can do great things</a:t>
            </a:r>
            <a:endParaRPr sz="1500" dirty="0"/>
          </a:p>
          <a:p>
            <a:pPr marL="0" lvl="0" indent="0" algn="l" rtl="0">
              <a:spcBef>
                <a:spcPts val="0"/>
              </a:spcBef>
              <a:spcAft>
                <a:spcPts val="0"/>
              </a:spcAft>
              <a:buNone/>
            </a:pPr>
            <a:r>
              <a:rPr lang="en" dirty="0"/>
              <a:t> 			</a:t>
            </a:r>
            <a:endParaRPr b="1" i="1" dirty="0"/>
          </a:p>
          <a:p>
            <a:pPr marL="1371600" lvl="0" indent="457200" algn="l" rtl="0">
              <a:spcBef>
                <a:spcPts val="0"/>
              </a:spcBef>
              <a:spcAft>
                <a:spcPts val="0"/>
              </a:spcAft>
              <a:buNone/>
            </a:pPr>
            <a:r>
              <a:rPr lang="en" b="1" i="1" dirty="0"/>
              <a:t>By Jennifer Russell</a:t>
            </a:r>
            <a:endParaRPr b="1" i="1" dirty="0"/>
          </a:p>
          <a:p>
            <a:pPr marL="0" lvl="0" indent="0" algn="l" rtl="0">
              <a:spcBef>
                <a:spcPts val="0"/>
              </a:spcBef>
              <a:spcAft>
                <a:spcPts val="0"/>
              </a:spcAft>
              <a:buNone/>
            </a:pPr>
            <a:endParaRPr dirty="0"/>
          </a:p>
        </p:txBody>
      </p:sp>
      <p:pic>
        <p:nvPicPr>
          <p:cNvPr id="3076" name="Picture 4" descr="Auto Hero: immagini, foto stock e grafica vettoriale | Shutterstock">
            <a:extLst>
              <a:ext uri="{FF2B5EF4-FFF2-40B4-BE49-F238E27FC236}">
                <a16:creationId xmlns:a16="http://schemas.microsoft.com/office/drawing/2014/main" id="{07C596A0-5581-43E9-97F3-A0E0F18310B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528" r="6020" b="9014"/>
          <a:stretch/>
        </p:blipFill>
        <p:spPr bwMode="auto">
          <a:xfrm>
            <a:off x="166916" y="765180"/>
            <a:ext cx="4419600" cy="361314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rotWithShape="1">
          <a:blip r:embed="rId3">
            <a:alphaModFix/>
          </a:blip>
          <a:srcRect t="6928" b="3352"/>
          <a:stretch/>
        </p:blipFill>
        <p:spPr>
          <a:xfrm>
            <a:off x="0" y="0"/>
            <a:ext cx="9144000" cy="5370286"/>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pic>
        <p:nvPicPr>
          <p:cNvPr id="71" name="Google Shape;71;p16"/>
          <p:cNvPicPr preferRelativeResize="0"/>
          <p:nvPr/>
        </p:nvPicPr>
        <p:blipFill>
          <a:blip r:embed="rId3">
            <a:alphaModFix/>
          </a:blip>
          <a:stretch>
            <a:fillRect/>
          </a:stretch>
        </p:blipFill>
        <p:spPr>
          <a:xfrm>
            <a:off x="191386" y="0"/>
            <a:ext cx="8761228" cy="51435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FFFF"/>
        </a:solidFill>
        <a:effectLst/>
      </p:bgPr>
    </p:bg>
    <p:spTree>
      <p:nvGrpSpPr>
        <p:cNvPr id="1" name="Shape 80"/>
        <p:cNvGrpSpPr/>
        <p:nvPr/>
      </p:nvGrpSpPr>
      <p:grpSpPr>
        <a:xfrm>
          <a:off x="0" y="0"/>
          <a:ext cx="0" cy="0"/>
          <a:chOff x="0" y="0"/>
          <a:chExt cx="0" cy="0"/>
        </a:xfrm>
      </p:grpSpPr>
      <p:sp>
        <p:nvSpPr>
          <p:cNvPr id="81" name="Google Shape;81;p18"/>
          <p:cNvSpPr txBox="1">
            <a:spLocks noGrp="1"/>
          </p:cNvSpPr>
          <p:nvPr>
            <p:ph type="title"/>
          </p:nvPr>
        </p:nvSpPr>
        <p:spPr>
          <a:xfrm>
            <a:off x="311700" y="314400"/>
            <a:ext cx="8520600" cy="838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800"/>
              <a:t>What is a Virtue? </a:t>
            </a:r>
            <a:endParaRPr sz="3800"/>
          </a:p>
        </p:txBody>
      </p:sp>
      <p:sp>
        <p:nvSpPr>
          <p:cNvPr id="82" name="Google Shape;82;p18"/>
          <p:cNvSpPr txBox="1">
            <a:spLocks noGrp="1"/>
          </p:cNvSpPr>
          <p:nvPr>
            <p:ph type="body" idx="1"/>
          </p:nvPr>
        </p:nvSpPr>
        <p:spPr>
          <a:xfrm>
            <a:off x="311700" y="1152475"/>
            <a:ext cx="8520600" cy="3680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a:t>A virtue is a habitual and firm disposition to do the good.  It means to be our best self and choosing the GOOD in every circumstance. </a:t>
            </a:r>
            <a:r>
              <a:rPr lang="en" sz="2400" b="1"/>
              <a:t>Today we are going to learn about the virtue of </a:t>
            </a:r>
            <a:endParaRPr sz="2400" b="1"/>
          </a:p>
          <a:p>
            <a:pPr marL="0" lvl="0" indent="0" algn="ctr" rtl="0">
              <a:spcBef>
                <a:spcPts val="1600"/>
              </a:spcBef>
              <a:spcAft>
                <a:spcPts val="1600"/>
              </a:spcAft>
              <a:buNone/>
            </a:pPr>
            <a:r>
              <a:rPr lang="en" sz="7500" b="1">
                <a:highlight>
                  <a:srgbClr val="00FF00"/>
                </a:highlight>
              </a:rPr>
              <a:t>Courage! </a:t>
            </a:r>
            <a:endParaRPr sz="7500" b="1">
              <a:highlight>
                <a:srgbClr val="00FF00"/>
              </a:highligh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Shape 86"/>
        <p:cNvGrpSpPr/>
        <p:nvPr/>
      </p:nvGrpSpPr>
      <p:grpSpPr>
        <a:xfrm>
          <a:off x="0" y="0"/>
          <a:ext cx="0" cy="0"/>
          <a:chOff x="0" y="0"/>
          <a:chExt cx="0" cy="0"/>
        </a:xfrm>
      </p:grpSpPr>
      <p:sp>
        <p:nvSpPr>
          <p:cNvPr id="87" name="Google Shape;87;p19"/>
          <p:cNvSpPr txBox="1">
            <a:spLocks noGrp="1"/>
          </p:cNvSpPr>
          <p:nvPr>
            <p:ph type="body" idx="1"/>
          </p:nvPr>
        </p:nvSpPr>
        <p:spPr>
          <a:xfrm>
            <a:off x="311700" y="307692"/>
            <a:ext cx="8520600" cy="4203000"/>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 sz="3200" dirty="0">
                <a:highlight>
                  <a:srgbClr val="00FF00"/>
                </a:highlight>
              </a:rPr>
              <a:t>Courage is </a:t>
            </a:r>
            <a:r>
              <a:rPr lang="en-US" sz="3200" dirty="0">
                <a:highlight>
                  <a:srgbClr val="00FF00"/>
                </a:highlight>
              </a:rPr>
              <a:t>choosing to do the right thing</a:t>
            </a:r>
            <a:r>
              <a:rPr lang="en" sz="3200" dirty="0">
                <a:highlight>
                  <a:srgbClr val="00FF00"/>
                </a:highlight>
              </a:rPr>
              <a:t>, especially when it is difficult.</a:t>
            </a:r>
            <a:endParaRPr sz="3200" dirty="0">
              <a:highlight>
                <a:srgbClr val="00FF00"/>
              </a:highlight>
            </a:endParaRPr>
          </a:p>
          <a:p>
            <a:pPr marL="0" lvl="0" indent="0" algn="ctr" rtl="0">
              <a:lnSpc>
                <a:spcPct val="100000"/>
              </a:lnSpc>
              <a:spcBef>
                <a:spcPts val="1600"/>
              </a:spcBef>
              <a:spcAft>
                <a:spcPts val="1600"/>
              </a:spcAft>
              <a:buNone/>
            </a:pPr>
            <a:endParaRPr sz="1000" dirty="0"/>
          </a:p>
        </p:txBody>
      </p:sp>
      <p:pic>
        <p:nvPicPr>
          <p:cNvPr id="3" name="Google Shape;66;p15">
            <a:extLst>
              <a:ext uri="{FF2B5EF4-FFF2-40B4-BE49-F238E27FC236}">
                <a16:creationId xmlns:a16="http://schemas.microsoft.com/office/drawing/2014/main" id="{E9977869-B376-4C94-992E-B718B256EA4F}"/>
              </a:ext>
            </a:extLst>
          </p:cNvPr>
          <p:cNvPicPr preferRelativeResize="0"/>
          <p:nvPr/>
        </p:nvPicPr>
        <p:blipFill>
          <a:blip r:embed="rId3">
            <a:alphaModFix/>
          </a:blip>
          <a:stretch>
            <a:fillRect/>
          </a:stretch>
        </p:blipFill>
        <p:spPr>
          <a:xfrm>
            <a:off x="1915886" y="1661886"/>
            <a:ext cx="5733142" cy="330199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FFFF"/>
        </a:solidFill>
        <a:effectLst/>
      </p:bgPr>
    </p:bg>
    <p:spTree>
      <p:nvGrpSpPr>
        <p:cNvPr id="1" name="Shape 91"/>
        <p:cNvGrpSpPr/>
        <p:nvPr/>
      </p:nvGrpSpPr>
      <p:grpSpPr>
        <a:xfrm>
          <a:off x="0" y="0"/>
          <a:ext cx="0" cy="0"/>
          <a:chOff x="0" y="0"/>
          <a:chExt cx="0" cy="0"/>
        </a:xfrm>
      </p:grpSpPr>
      <p:sp>
        <p:nvSpPr>
          <p:cNvPr id="92" name="Google Shape;92;p20"/>
          <p:cNvSpPr txBox="1">
            <a:spLocks noGrp="1"/>
          </p:cNvSpPr>
          <p:nvPr>
            <p:ph type="body" idx="1"/>
          </p:nvPr>
        </p:nvSpPr>
        <p:spPr>
          <a:xfrm>
            <a:off x="311700" y="78375"/>
            <a:ext cx="8520600" cy="4490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200" b="1" dirty="0">
                <a:highlight>
                  <a:srgbClr val="00FF00"/>
                </a:highlight>
              </a:rPr>
              <a:t>Examples of Courage as a virtue:</a:t>
            </a:r>
            <a:endParaRPr sz="3200" b="1" dirty="0">
              <a:highlight>
                <a:srgbClr val="00FF00"/>
              </a:highlight>
            </a:endParaRPr>
          </a:p>
          <a:p>
            <a:pPr marL="457200" lvl="0" indent="-431800" algn="l" rtl="0">
              <a:spcBef>
                <a:spcPts val="1600"/>
              </a:spcBef>
              <a:spcAft>
                <a:spcPts val="0"/>
              </a:spcAft>
              <a:buSzPts val="3200"/>
              <a:buAutoNum type="arabicPeriod"/>
            </a:pPr>
            <a:r>
              <a:rPr lang="en" sz="3200" dirty="0"/>
              <a:t>Talk to a </a:t>
            </a:r>
            <a:r>
              <a:rPr lang="en-US" sz="3200" dirty="0"/>
              <a:t>classmate</a:t>
            </a:r>
            <a:r>
              <a:rPr lang="en" sz="3200" dirty="0"/>
              <a:t> you don’t like.</a:t>
            </a:r>
            <a:endParaRPr sz="3200" dirty="0"/>
          </a:p>
          <a:p>
            <a:pPr marL="457200" lvl="0" indent="-431800" algn="l" rtl="0">
              <a:spcBef>
                <a:spcPts val="0"/>
              </a:spcBef>
              <a:spcAft>
                <a:spcPts val="0"/>
              </a:spcAft>
              <a:buSzPts val="3200"/>
              <a:buAutoNum type="arabicPeriod"/>
            </a:pPr>
            <a:r>
              <a:rPr lang="en" sz="3200" dirty="0"/>
              <a:t>Stand up for what is right when others don’t agree.</a:t>
            </a:r>
            <a:endParaRPr sz="3200" dirty="0"/>
          </a:p>
          <a:p>
            <a:pPr marL="457200" lvl="0" indent="-431800" algn="l" rtl="0">
              <a:spcBef>
                <a:spcPts val="0"/>
              </a:spcBef>
              <a:spcAft>
                <a:spcPts val="0"/>
              </a:spcAft>
              <a:buSzPts val="3200"/>
              <a:buAutoNum type="arabicPeriod"/>
            </a:pPr>
            <a:r>
              <a:rPr lang="en" sz="3200" dirty="0"/>
              <a:t>Telling a friend he/she is doing something that is not right </a:t>
            </a:r>
            <a:r>
              <a:rPr lang="en-US" sz="3200" dirty="0"/>
              <a:t>even though </a:t>
            </a:r>
            <a:r>
              <a:rPr lang="en" sz="3200" dirty="0"/>
              <a:t>they might get upset with </a:t>
            </a:r>
            <a:r>
              <a:rPr lang="en-US" sz="3200" dirty="0"/>
              <a:t>you</a:t>
            </a:r>
            <a:r>
              <a:rPr lang="en" sz="3200" dirty="0"/>
              <a:t>.</a:t>
            </a:r>
            <a:endParaRPr sz="32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Shape 96"/>
        <p:cNvGrpSpPr/>
        <p:nvPr/>
      </p:nvGrpSpPr>
      <p:grpSpPr>
        <a:xfrm>
          <a:off x="0" y="0"/>
          <a:ext cx="0" cy="0"/>
          <a:chOff x="0" y="0"/>
          <a:chExt cx="0" cy="0"/>
        </a:xfrm>
      </p:grpSpPr>
      <p:sp>
        <p:nvSpPr>
          <p:cNvPr id="97" name="Google Shape;97;p21"/>
          <p:cNvSpPr txBox="1"/>
          <p:nvPr/>
        </p:nvSpPr>
        <p:spPr>
          <a:xfrm>
            <a:off x="573075" y="247625"/>
            <a:ext cx="8107800" cy="4648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4300" b="1"/>
              <a:t>Who do you know that practices COURAGE as a virtue? </a:t>
            </a:r>
            <a:endParaRPr sz="4300" b="1"/>
          </a:p>
        </p:txBody>
      </p:sp>
      <p:pic>
        <p:nvPicPr>
          <p:cNvPr id="98" name="Google Shape;98;p21"/>
          <p:cNvPicPr preferRelativeResize="0"/>
          <p:nvPr/>
        </p:nvPicPr>
        <p:blipFill>
          <a:blip r:embed="rId3">
            <a:alphaModFix/>
          </a:blip>
          <a:stretch>
            <a:fillRect/>
          </a:stretch>
        </p:blipFill>
        <p:spPr>
          <a:xfrm>
            <a:off x="5829895" y="1860725"/>
            <a:ext cx="2784750" cy="29437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FFFF"/>
        </a:solidFill>
        <a:effectLst/>
      </p:bgPr>
    </p:bg>
    <p:spTree>
      <p:nvGrpSpPr>
        <p:cNvPr id="1" name="Shape 102"/>
        <p:cNvGrpSpPr/>
        <p:nvPr/>
      </p:nvGrpSpPr>
      <p:grpSpPr>
        <a:xfrm>
          <a:off x="0" y="0"/>
          <a:ext cx="0" cy="0"/>
          <a:chOff x="0" y="0"/>
          <a:chExt cx="0" cy="0"/>
        </a:xfrm>
      </p:grpSpPr>
      <p:sp>
        <p:nvSpPr>
          <p:cNvPr id="103" name="Google Shape;103;p22"/>
          <p:cNvSpPr txBox="1">
            <a:spLocks noGrp="1"/>
          </p:cNvSpPr>
          <p:nvPr>
            <p:ph type="title"/>
          </p:nvPr>
        </p:nvSpPr>
        <p:spPr>
          <a:xfrm>
            <a:off x="311700" y="0"/>
            <a:ext cx="8520600" cy="666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000" b="1"/>
              <a:t>Jesus showed courage</a:t>
            </a:r>
            <a:endParaRPr sz="4000" b="1"/>
          </a:p>
        </p:txBody>
      </p:sp>
      <p:sp>
        <p:nvSpPr>
          <p:cNvPr id="104" name="Google Shape;104;p22"/>
          <p:cNvSpPr txBox="1">
            <a:spLocks noGrp="1"/>
          </p:cNvSpPr>
          <p:nvPr>
            <p:ph type="body" idx="1"/>
          </p:nvPr>
        </p:nvSpPr>
        <p:spPr>
          <a:xfrm>
            <a:off x="311700" y="1357313"/>
            <a:ext cx="8520600" cy="330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400" b="1" dirty="0"/>
          </a:p>
          <a:p>
            <a:pPr marL="0" lvl="0" indent="0" algn="l" rtl="0">
              <a:spcBef>
                <a:spcPts val="1600"/>
              </a:spcBef>
              <a:spcAft>
                <a:spcPts val="0"/>
              </a:spcAft>
              <a:buNone/>
            </a:pPr>
            <a:endParaRPr sz="2400" b="1" dirty="0"/>
          </a:p>
          <a:p>
            <a:pPr marL="0" lvl="0" indent="0" algn="l" rtl="0">
              <a:spcBef>
                <a:spcPts val="1600"/>
              </a:spcBef>
              <a:spcAft>
                <a:spcPts val="0"/>
              </a:spcAft>
              <a:buNone/>
            </a:pPr>
            <a:endParaRPr sz="2400" b="1" dirty="0"/>
          </a:p>
          <a:p>
            <a:pPr marL="0" lvl="0" indent="0" algn="l" rtl="0">
              <a:spcBef>
                <a:spcPts val="1600"/>
              </a:spcBef>
              <a:spcAft>
                <a:spcPts val="0"/>
              </a:spcAft>
              <a:buNone/>
            </a:pPr>
            <a:endParaRPr sz="2400" b="1" dirty="0"/>
          </a:p>
          <a:p>
            <a:pPr marL="0" lvl="0" indent="0" algn="l" rtl="0">
              <a:spcBef>
                <a:spcPts val="1600"/>
              </a:spcBef>
              <a:spcAft>
                <a:spcPts val="0"/>
              </a:spcAft>
              <a:buNone/>
            </a:pPr>
            <a:endParaRPr sz="2400" b="1" dirty="0"/>
          </a:p>
          <a:p>
            <a:pPr marL="0" lvl="0" indent="0" algn="ctr" rtl="0">
              <a:spcBef>
                <a:spcPts val="1600"/>
              </a:spcBef>
              <a:spcAft>
                <a:spcPts val="1600"/>
              </a:spcAft>
              <a:buNone/>
            </a:pPr>
            <a:r>
              <a:rPr lang="en" sz="2400" b="1" dirty="0"/>
              <a:t>How did he show courage?</a:t>
            </a:r>
            <a:endParaRPr sz="2400" b="1" dirty="0"/>
          </a:p>
        </p:txBody>
      </p:sp>
      <p:pic>
        <p:nvPicPr>
          <p:cNvPr id="2050" name="Picture 2" descr="The Foreign Leper -">
            <a:extLst>
              <a:ext uri="{FF2B5EF4-FFF2-40B4-BE49-F238E27FC236}">
                <a16:creationId xmlns:a16="http://schemas.microsoft.com/office/drawing/2014/main" id="{3F88133E-E2D0-4653-A381-F77C1A13FF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0906" y="1132342"/>
            <a:ext cx="5862188" cy="298971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Shape 109"/>
        <p:cNvGrpSpPr/>
        <p:nvPr/>
      </p:nvGrpSpPr>
      <p:grpSpPr>
        <a:xfrm>
          <a:off x="0" y="0"/>
          <a:ext cx="0" cy="0"/>
          <a:chOff x="0" y="0"/>
          <a:chExt cx="0" cy="0"/>
        </a:xfrm>
      </p:grpSpPr>
      <p:sp>
        <p:nvSpPr>
          <p:cNvPr id="110" name="Google Shape;110;p23"/>
          <p:cNvSpPr txBox="1">
            <a:spLocks noGrp="1"/>
          </p:cNvSpPr>
          <p:nvPr>
            <p:ph type="title"/>
          </p:nvPr>
        </p:nvSpPr>
        <p:spPr>
          <a:xfrm>
            <a:off x="362500" y="96343"/>
            <a:ext cx="8520600" cy="847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200" b="1" dirty="0"/>
              <a:t>Mary was brave. </a:t>
            </a:r>
            <a:endParaRPr sz="3200" b="1" dirty="0"/>
          </a:p>
        </p:txBody>
      </p:sp>
      <p:pic>
        <p:nvPicPr>
          <p:cNvPr id="111" name="Google Shape;111;p23"/>
          <p:cNvPicPr preferRelativeResize="0"/>
          <p:nvPr/>
        </p:nvPicPr>
        <p:blipFill>
          <a:blip r:embed="rId3">
            <a:alphaModFix/>
          </a:blip>
          <a:stretch>
            <a:fillRect/>
          </a:stretch>
        </p:blipFill>
        <p:spPr>
          <a:xfrm>
            <a:off x="1008742" y="740228"/>
            <a:ext cx="7010400" cy="4154529"/>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TotalTime>
  <Words>604</Words>
  <Application>Microsoft Office PowerPoint</Application>
  <PresentationFormat>On-screen Show (16:9)</PresentationFormat>
  <Paragraphs>48</Paragraphs>
  <Slides>11</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Homemade Apple</vt:lpstr>
      <vt:lpstr>Arial</vt:lpstr>
      <vt:lpstr>Luckiest Guy</vt:lpstr>
      <vt:lpstr>Simple Light</vt:lpstr>
      <vt:lpstr>PowerPoint Presentation</vt:lpstr>
      <vt:lpstr>PowerPoint Presentation</vt:lpstr>
      <vt:lpstr>PowerPoint Presentation</vt:lpstr>
      <vt:lpstr>What is a Virtue? </vt:lpstr>
      <vt:lpstr>PowerPoint Presentation</vt:lpstr>
      <vt:lpstr>PowerPoint Presentation</vt:lpstr>
      <vt:lpstr>PowerPoint Presentation</vt:lpstr>
      <vt:lpstr>Jesus showed courage</vt:lpstr>
      <vt:lpstr>Mary was brave. </vt:lpstr>
      <vt:lpstr>Martin Luther King Jr. stood up for others’ rights.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Sydney Moss</dc:creator>
  <cp:lastModifiedBy>Vides Director</cp:lastModifiedBy>
  <cp:revision>3</cp:revision>
  <dcterms:modified xsi:type="dcterms:W3CDTF">2020-08-20T21:26:37Z</dcterms:modified>
</cp:coreProperties>
</file>